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5032" r:id="rId1"/>
  </p:sldMasterIdLst>
  <p:notesMasterIdLst>
    <p:notesMasterId r:id="rId66"/>
  </p:notesMasterIdLst>
  <p:sldIdLst>
    <p:sldId id="256" r:id="rId2"/>
    <p:sldId id="409" r:id="rId3"/>
    <p:sldId id="410" r:id="rId4"/>
    <p:sldId id="257" r:id="rId5"/>
    <p:sldId id="259" r:id="rId6"/>
    <p:sldId id="344" r:id="rId7"/>
    <p:sldId id="274" r:id="rId8"/>
    <p:sldId id="406" r:id="rId9"/>
    <p:sldId id="346" r:id="rId10"/>
    <p:sldId id="351" r:id="rId11"/>
    <p:sldId id="405" r:id="rId12"/>
    <p:sldId id="358" r:id="rId13"/>
    <p:sldId id="347" r:id="rId14"/>
    <p:sldId id="332" r:id="rId15"/>
    <p:sldId id="359" r:id="rId16"/>
    <p:sldId id="349" r:id="rId17"/>
    <p:sldId id="412" r:id="rId18"/>
    <p:sldId id="413" r:id="rId19"/>
    <p:sldId id="361" r:id="rId20"/>
    <p:sldId id="362" r:id="rId21"/>
    <p:sldId id="383" r:id="rId22"/>
    <p:sldId id="381" r:id="rId23"/>
    <p:sldId id="408" r:id="rId24"/>
    <p:sldId id="414" r:id="rId25"/>
    <p:sldId id="363" r:id="rId26"/>
    <p:sldId id="415" r:id="rId27"/>
    <p:sldId id="364" r:id="rId28"/>
    <p:sldId id="376" r:id="rId29"/>
    <p:sldId id="377" r:id="rId30"/>
    <p:sldId id="365" r:id="rId31"/>
    <p:sldId id="386" r:id="rId32"/>
    <p:sldId id="380" r:id="rId33"/>
    <p:sldId id="300" r:id="rId34"/>
    <p:sldId id="338" r:id="rId35"/>
    <p:sldId id="340" r:id="rId36"/>
    <p:sldId id="407" r:id="rId37"/>
    <p:sldId id="416" r:id="rId38"/>
    <p:sldId id="417" r:id="rId39"/>
    <p:sldId id="418" r:id="rId40"/>
    <p:sldId id="419" r:id="rId41"/>
    <p:sldId id="420" r:id="rId42"/>
    <p:sldId id="421" r:id="rId43"/>
    <p:sldId id="422" r:id="rId44"/>
    <p:sldId id="423" r:id="rId45"/>
    <p:sldId id="424" r:id="rId46"/>
    <p:sldId id="425" r:id="rId47"/>
    <p:sldId id="426" r:id="rId48"/>
    <p:sldId id="427" r:id="rId49"/>
    <p:sldId id="428" r:id="rId50"/>
    <p:sldId id="429" r:id="rId51"/>
    <p:sldId id="430" r:id="rId52"/>
    <p:sldId id="431" r:id="rId53"/>
    <p:sldId id="432" r:id="rId54"/>
    <p:sldId id="433" r:id="rId55"/>
    <p:sldId id="434" r:id="rId56"/>
    <p:sldId id="435" r:id="rId57"/>
    <p:sldId id="436" r:id="rId58"/>
    <p:sldId id="437" r:id="rId59"/>
    <p:sldId id="438" r:id="rId60"/>
    <p:sldId id="439" r:id="rId61"/>
    <p:sldId id="440" r:id="rId62"/>
    <p:sldId id="441" r:id="rId63"/>
    <p:sldId id="442" r:id="rId64"/>
    <p:sldId id="443" r:id="rId6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67" autoAdjust="0"/>
    <p:restoredTop sz="99355" autoAdjust="0"/>
  </p:normalViewPr>
  <p:slideViewPr>
    <p:cSldViewPr snapToGrid="0" snapToObjects="1">
      <p:cViewPr varScale="1">
        <p:scale>
          <a:sx n="90" d="100"/>
          <a:sy n="90" d="100"/>
        </p:scale>
        <p:origin x="258" y="96"/>
      </p:cViewPr>
      <p:guideLst>
        <p:guide orient="horz" pos="2160"/>
        <p:guide pos="3840"/>
      </p:guideLst>
    </p:cSldViewPr>
  </p:slideViewPr>
  <p:outlineViewPr>
    <p:cViewPr>
      <p:scale>
        <a:sx n="33" d="100"/>
        <a:sy n="33" d="100"/>
      </p:scale>
      <p:origin x="0" y="-208"/>
    </p:cViewPr>
    <p:sldLst>
      <p:sld r:id="rId1" collapse="1"/>
      <p:sld r:id="rId2" collapse="1"/>
      <p:sld r:id="rId3" collapse="1"/>
    </p:sldLst>
  </p:outlineViewPr>
  <p:notesTextViewPr>
    <p:cViewPr>
      <p:scale>
        <a:sx n="1" d="1"/>
        <a:sy n="1" d="1"/>
      </p:scale>
      <p:origin x="0" y="0"/>
    </p:cViewPr>
  </p:notesTextViewPr>
  <p:sorterViewPr>
    <p:cViewPr>
      <p:scale>
        <a:sx n="66" d="100"/>
        <a:sy n="66" d="100"/>
      </p:scale>
      <p:origin x="0" y="0"/>
    </p:cViewPr>
  </p:sorterViewPr>
  <p:notesViewPr>
    <p:cSldViewPr snapToGrid="0" snapToObjects="1">
      <p:cViewPr>
        <p:scale>
          <a:sx n="116" d="100"/>
          <a:sy n="116" d="100"/>
        </p:scale>
        <p:origin x="-3160" y="8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44.xml"/><Relationship Id="rId2" Type="http://schemas.openxmlformats.org/officeDocument/2006/relationships/slide" Target="slides/slide43.xml"/><Relationship Id="rId1" Type="http://schemas.openxmlformats.org/officeDocument/2006/relationships/slide" Target="slides/slide42.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127CC2-86F3-48A5-BD09-6062CA527278}"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en-US"/>
        </a:p>
      </dgm:t>
    </dgm:pt>
    <dgm:pt modelId="{6952F59C-9D17-4CCA-B257-12119556A820}">
      <dgm:prSet phldrT="[Text]" custT="1"/>
      <dgm:spPr/>
      <dgm:t>
        <a:bodyPr/>
        <a:lstStyle/>
        <a:p>
          <a:r>
            <a:rPr lang="en-US" sz="2000" dirty="0" smtClean="0"/>
            <a:t>Fall, 1</a:t>
          </a:r>
          <a:r>
            <a:rPr lang="en-US" sz="2000" baseline="30000" dirty="0" smtClean="0"/>
            <a:t>st</a:t>
          </a:r>
          <a:r>
            <a:rPr lang="en-US" sz="2000" dirty="0" smtClean="0"/>
            <a:t> year</a:t>
          </a:r>
          <a:endParaRPr lang="en-US" sz="2000" dirty="0"/>
        </a:p>
      </dgm:t>
    </dgm:pt>
    <dgm:pt modelId="{792D6045-165B-4419-8421-ECA9708A183D}" type="parTrans" cxnId="{3C5C2CB7-E4F8-4867-B3FD-FA0A38416D2D}">
      <dgm:prSet/>
      <dgm:spPr/>
      <dgm:t>
        <a:bodyPr/>
        <a:lstStyle/>
        <a:p>
          <a:endParaRPr lang="en-US" sz="2000"/>
        </a:p>
      </dgm:t>
    </dgm:pt>
    <dgm:pt modelId="{46E91E29-FAB5-438A-942C-E3CD8CF5543B}" type="sibTrans" cxnId="{3C5C2CB7-E4F8-4867-B3FD-FA0A38416D2D}">
      <dgm:prSet/>
      <dgm:spPr/>
      <dgm:t>
        <a:bodyPr/>
        <a:lstStyle/>
        <a:p>
          <a:endParaRPr lang="en-US" sz="2000"/>
        </a:p>
      </dgm:t>
    </dgm:pt>
    <dgm:pt modelId="{686FCC87-DFB8-4A54-BDEB-794B48A67DDA}">
      <dgm:prSet phldrT="[Text]" custT="1"/>
      <dgm:spPr/>
      <dgm:t>
        <a:bodyPr/>
        <a:lstStyle/>
        <a:p>
          <a:r>
            <a:rPr lang="en-US" sz="2000" dirty="0" smtClean="0"/>
            <a:t>Spring, 1</a:t>
          </a:r>
          <a:r>
            <a:rPr lang="en-US" sz="2000" baseline="30000" dirty="0" smtClean="0"/>
            <a:t>st</a:t>
          </a:r>
          <a:r>
            <a:rPr lang="en-US" sz="2000" dirty="0" smtClean="0"/>
            <a:t> year</a:t>
          </a:r>
          <a:endParaRPr lang="en-US" sz="2000" dirty="0"/>
        </a:p>
      </dgm:t>
    </dgm:pt>
    <dgm:pt modelId="{25FAA19F-3E17-4FE7-A9C3-C4A615C0024C}" type="parTrans" cxnId="{F4A52AB3-AC42-43D8-9FAD-9E9F6B6F173B}">
      <dgm:prSet/>
      <dgm:spPr/>
      <dgm:t>
        <a:bodyPr/>
        <a:lstStyle/>
        <a:p>
          <a:endParaRPr lang="en-US" sz="2000"/>
        </a:p>
      </dgm:t>
    </dgm:pt>
    <dgm:pt modelId="{09ED55BB-149F-4438-8A65-A9928492AEEE}" type="sibTrans" cxnId="{F4A52AB3-AC42-43D8-9FAD-9E9F6B6F173B}">
      <dgm:prSet/>
      <dgm:spPr/>
      <dgm:t>
        <a:bodyPr/>
        <a:lstStyle/>
        <a:p>
          <a:endParaRPr lang="en-US" sz="2000"/>
        </a:p>
      </dgm:t>
    </dgm:pt>
    <dgm:pt modelId="{FE9FE4C9-2078-4BA0-95A4-FB271B73823F}">
      <dgm:prSet phldrT="[Text]" custT="1"/>
      <dgm:spPr>
        <a:solidFill>
          <a:schemeClr val="bg1"/>
        </a:solidFill>
      </dgm:spPr>
      <dgm:t>
        <a:bodyPr/>
        <a:lstStyle/>
        <a:p>
          <a:r>
            <a:rPr lang="en-US" sz="2000" dirty="0" smtClean="0">
              <a:solidFill>
                <a:srgbClr val="0BD0D9"/>
              </a:solidFill>
            </a:rPr>
            <a:t>Introduce Capstone course sequence</a:t>
          </a:r>
          <a:endParaRPr lang="en-US" sz="2000" dirty="0">
            <a:solidFill>
              <a:srgbClr val="0BD0D9"/>
            </a:solidFill>
          </a:endParaRPr>
        </a:p>
      </dgm:t>
    </dgm:pt>
    <dgm:pt modelId="{BEEC89DD-AD02-492B-A7A3-1301B3F50C23}" type="parTrans" cxnId="{4CD84E0B-A97E-409B-A251-9603E091B0E6}">
      <dgm:prSet/>
      <dgm:spPr/>
      <dgm:t>
        <a:bodyPr/>
        <a:lstStyle/>
        <a:p>
          <a:endParaRPr lang="en-US" sz="2000"/>
        </a:p>
      </dgm:t>
    </dgm:pt>
    <dgm:pt modelId="{101F2E21-453A-4CE6-930C-15A1EB024A92}" type="sibTrans" cxnId="{4CD84E0B-A97E-409B-A251-9603E091B0E6}">
      <dgm:prSet/>
      <dgm:spPr/>
      <dgm:t>
        <a:bodyPr/>
        <a:lstStyle/>
        <a:p>
          <a:endParaRPr lang="en-US" sz="2000"/>
        </a:p>
      </dgm:t>
    </dgm:pt>
    <dgm:pt modelId="{5CAEEE23-34D4-4681-A499-3F08F2E8A0E8}">
      <dgm:prSet phldrT="[Text]" custT="1"/>
      <dgm:spPr/>
      <dgm:t>
        <a:bodyPr/>
        <a:lstStyle/>
        <a:p>
          <a:r>
            <a:rPr lang="en-US" sz="2000" dirty="0" smtClean="0"/>
            <a:t>Summer, 1</a:t>
          </a:r>
          <a:r>
            <a:rPr lang="en-US" sz="2000" baseline="30000" dirty="0" smtClean="0"/>
            <a:t>st</a:t>
          </a:r>
          <a:r>
            <a:rPr lang="en-US" sz="2000" dirty="0" smtClean="0"/>
            <a:t> year</a:t>
          </a:r>
          <a:endParaRPr lang="en-US" sz="2000" dirty="0"/>
        </a:p>
      </dgm:t>
    </dgm:pt>
    <dgm:pt modelId="{32FCD0CB-382C-463E-96D3-4E442B03663E}" type="parTrans" cxnId="{460233A0-B561-4E6C-99D4-507DCE309F33}">
      <dgm:prSet/>
      <dgm:spPr/>
      <dgm:t>
        <a:bodyPr/>
        <a:lstStyle/>
        <a:p>
          <a:endParaRPr lang="en-US" sz="2000"/>
        </a:p>
      </dgm:t>
    </dgm:pt>
    <dgm:pt modelId="{1FEB6167-6365-4E1E-B227-EA8AA090E5E9}" type="sibTrans" cxnId="{460233A0-B561-4E6C-99D4-507DCE309F33}">
      <dgm:prSet/>
      <dgm:spPr/>
      <dgm:t>
        <a:bodyPr/>
        <a:lstStyle/>
        <a:p>
          <a:endParaRPr lang="en-US" sz="2000"/>
        </a:p>
      </dgm:t>
    </dgm:pt>
    <dgm:pt modelId="{5B979B4A-F9A4-4480-A33C-0957B8BADFD3}">
      <dgm:prSet phldrT="[Text]" custT="1"/>
      <dgm:spPr>
        <a:solidFill>
          <a:schemeClr val="bg1"/>
        </a:solidFill>
      </dgm:spPr>
      <dgm:t>
        <a:bodyPr/>
        <a:lstStyle/>
        <a:p>
          <a:r>
            <a:rPr lang="en-US" sz="2000" dirty="0" smtClean="0">
              <a:solidFill>
                <a:schemeClr val="accent3"/>
              </a:solidFill>
            </a:rPr>
            <a:t>Introduce capstone manual </a:t>
          </a:r>
          <a:endParaRPr lang="en-US" sz="2000" dirty="0">
            <a:solidFill>
              <a:schemeClr val="accent3"/>
            </a:solidFill>
          </a:endParaRPr>
        </a:p>
      </dgm:t>
    </dgm:pt>
    <dgm:pt modelId="{697C3B69-EDC4-4A54-9546-72E4F3725B21}" type="parTrans" cxnId="{AAFCB4FE-1730-4F93-BC90-4A9EF97AAE0A}">
      <dgm:prSet/>
      <dgm:spPr/>
      <dgm:t>
        <a:bodyPr/>
        <a:lstStyle/>
        <a:p>
          <a:endParaRPr lang="en-US" sz="2000"/>
        </a:p>
      </dgm:t>
    </dgm:pt>
    <dgm:pt modelId="{DD85A815-26F2-4C71-BB87-74DC2CFB8A55}" type="sibTrans" cxnId="{AAFCB4FE-1730-4F93-BC90-4A9EF97AAE0A}">
      <dgm:prSet/>
      <dgm:spPr/>
      <dgm:t>
        <a:bodyPr/>
        <a:lstStyle/>
        <a:p>
          <a:endParaRPr lang="en-US" sz="2000"/>
        </a:p>
      </dgm:t>
    </dgm:pt>
    <dgm:pt modelId="{40A93F37-BCCF-48C2-9795-FA62E3DE1D72}">
      <dgm:prSet phldrT="[Text]" custT="1"/>
      <dgm:spPr>
        <a:solidFill>
          <a:schemeClr val="bg1"/>
        </a:solidFill>
      </dgm:spPr>
      <dgm:t>
        <a:bodyPr/>
        <a:lstStyle/>
        <a:p>
          <a:r>
            <a:rPr lang="en-US" sz="2000" dirty="0" smtClean="0">
              <a:solidFill>
                <a:schemeClr val="accent3"/>
              </a:solidFill>
            </a:rPr>
            <a:t>Introduce exemplar capstone sites</a:t>
          </a:r>
          <a:endParaRPr lang="en-US" sz="2000" dirty="0">
            <a:solidFill>
              <a:schemeClr val="accent3"/>
            </a:solidFill>
          </a:endParaRPr>
        </a:p>
      </dgm:t>
    </dgm:pt>
    <dgm:pt modelId="{B4D8AD9C-195B-4819-8D4D-573D11B086EF}" type="parTrans" cxnId="{241DE5E0-63E1-44A1-9586-BF56F50F4A80}">
      <dgm:prSet/>
      <dgm:spPr/>
      <dgm:t>
        <a:bodyPr/>
        <a:lstStyle/>
        <a:p>
          <a:endParaRPr lang="en-US" sz="2000"/>
        </a:p>
      </dgm:t>
    </dgm:pt>
    <dgm:pt modelId="{10BFF373-2E14-4936-B049-19B93233162B}" type="sibTrans" cxnId="{241DE5E0-63E1-44A1-9586-BF56F50F4A80}">
      <dgm:prSet/>
      <dgm:spPr/>
      <dgm:t>
        <a:bodyPr/>
        <a:lstStyle/>
        <a:p>
          <a:endParaRPr lang="en-US" sz="2000"/>
        </a:p>
      </dgm:t>
    </dgm:pt>
    <dgm:pt modelId="{3BBD1165-3812-45DD-8F19-183FF4652D35}">
      <dgm:prSet phldrT="[Text]" custT="1"/>
      <dgm:spPr>
        <a:solidFill>
          <a:schemeClr val="bg1"/>
        </a:solidFill>
      </dgm:spPr>
      <dgm:t>
        <a:bodyPr/>
        <a:lstStyle/>
        <a:p>
          <a:endParaRPr lang="en-US" sz="2000" b="0" dirty="0"/>
        </a:p>
      </dgm:t>
    </dgm:pt>
    <dgm:pt modelId="{E92F8FC9-320A-4675-9200-4AC02DD9CA38}" type="parTrans" cxnId="{FF668BC3-559F-43A5-ABB4-0145DDC3CF49}">
      <dgm:prSet/>
      <dgm:spPr/>
      <dgm:t>
        <a:bodyPr/>
        <a:lstStyle/>
        <a:p>
          <a:endParaRPr lang="en-US" sz="2000"/>
        </a:p>
      </dgm:t>
    </dgm:pt>
    <dgm:pt modelId="{971BEBFC-8297-410C-839C-8318735064CA}" type="sibTrans" cxnId="{FF668BC3-559F-43A5-ABB4-0145DDC3CF49}">
      <dgm:prSet/>
      <dgm:spPr/>
      <dgm:t>
        <a:bodyPr/>
        <a:lstStyle/>
        <a:p>
          <a:endParaRPr lang="en-US" sz="2000"/>
        </a:p>
      </dgm:t>
    </dgm:pt>
    <dgm:pt modelId="{E4509A48-136B-4D18-8D31-50217D53025C}">
      <dgm:prSet phldrT="[Text]" custT="1"/>
      <dgm:spPr>
        <a:solidFill>
          <a:schemeClr val="bg1"/>
        </a:solidFill>
      </dgm:spPr>
      <dgm:t>
        <a:bodyPr/>
        <a:lstStyle/>
        <a:p>
          <a:r>
            <a:rPr lang="en-US" sz="2000" dirty="0" smtClean="0">
              <a:solidFill>
                <a:srgbClr val="FFFF00"/>
              </a:solidFill>
            </a:rPr>
            <a:t>Students attend </a:t>
          </a:r>
          <a:r>
            <a:rPr lang="en-US" sz="2000" b="0" dirty="0" smtClean="0">
              <a:solidFill>
                <a:srgbClr val="FFFF00"/>
              </a:solidFill>
            </a:rPr>
            <a:t>graduating</a:t>
          </a:r>
          <a:r>
            <a:rPr lang="en-US" sz="2000" dirty="0" smtClean="0">
              <a:solidFill>
                <a:srgbClr val="FFFF00"/>
              </a:solidFill>
            </a:rPr>
            <a:t> class capstone presentations</a:t>
          </a:r>
          <a:endParaRPr lang="en-US" sz="2000" dirty="0">
            <a:solidFill>
              <a:srgbClr val="FFFF00"/>
            </a:solidFill>
          </a:endParaRPr>
        </a:p>
      </dgm:t>
    </dgm:pt>
    <dgm:pt modelId="{346121DA-1D89-423F-BFE0-460B12467CB3}" type="parTrans" cxnId="{3332CD55-029F-46F6-BBC5-6946C705B3EB}">
      <dgm:prSet/>
      <dgm:spPr/>
      <dgm:t>
        <a:bodyPr/>
        <a:lstStyle/>
        <a:p>
          <a:endParaRPr lang="en-US" sz="2000"/>
        </a:p>
      </dgm:t>
    </dgm:pt>
    <dgm:pt modelId="{FA98513F-AB26-4421-BAD4-164EED301CF5}" type="sibTrans" cxnId="{3332CD55-029F-46F6-BBC5-6946C705B3EB}">
      <dgm:prSet/>
      <dgm:spPr/>
      <dgm:t>
        <a:bodyPr/>
        <a:lstStyle/>
        <a:p>
          <a:endParaRPr lang="en-US" sz="2000"/>
        </a:p>
      </dgm:t>
    </dgm:pt>
    <dgm:pt modelId="{ACE6AE79-44D4-43A9-BEAC-3405996B2B30}">
      <dgm:prSet phldrT="[Text]" custT="1"/>
      <dgm:spPr>
        <a:solidFill>
          <a:schemeClr val="bg1"/>
        </a:solidFill>
      </dgm:spPr>
      <dgm:t>
        <a:bodyPr/>
        <a:lstStyle/>
        <a:p>
          <a:r>
            <a:rPr lang="en-US" sz="2000" dirty="0" smtClean="0">
              <a:solidFill>
                <a:srgbClr val="0BD0D9"/>
              </a:solidFill>
            </a:rPr>
            <a:t>Discuss responsibility of student vs. mentor</a:t>
          </a:r>
          <a:endParaRPr lang="en-US" sz="2000" dirty="0">
            <a:solidFill>
              <a:srgbClr val="0BD0D9"/>
            </a:solidFill>
          </a:endParaRPr>
        </a:p>
      </dgm:t>
    </dgm:pt>
    <dgm:pt modelId="{66E696D8-2D10-45B3-8E8A-2E913B0BE583}" type="parTrans" cxnId="{5007FC9C-B694-4546-A094-8A5011AF5C4B}">
      <dgm:prSet/>
      <dgm:spPr/>
      <dgm:t>
        <a:bodyPr/>
        <a:lstStyle/>
        <a:p>
          <a:endParaRPr lang="en-US" sz="2000"/>
        </a:p>
      </dgm:t>
    </dgm:pt>
    <dgm:pt modelId="{2EB1D364-5156-4938-BEA2-910230CA855C}" type="sibTrans" cxnId="{5007FC9C-B694-4546-A094-8A5011AF5C4B}">
      <dgm:prSet/>
      <dgm:spPr/>
      <dgm:t>
        <a:bodyPr/>
        <a:lstStyle/>
        <a:p>
          <a:endParaRPr lang="en-US" sz="2000"/>
        </a:p>
      </dgm:t>
    </dgm:pt>
    <dgm:pt modelId="{038E8B68-49A1-4E72-B756-31CD19330336}">
      <dgm:prSet phldrT="[Text]" custT="1"/>
      <dgm:spPr>
        <a:solidFill>
          <a:schemeClr val="bg1"/>
        </a:solidFill>
      </dgm:spPr>
      <dgm:t>
        <a:bodyPr/>
        <a:lstStyle/>
        <a:p>
          <a:r>
            <a:rPr lang="en-US" sz="2000" dirty="0" smtClean="0">
              <a:solidFill>
                <a:srgbClr val="FFFF00"/>
              </a:solidFill>
            </a:rPr>
            <a:t>Students investigate and present on one potential capstone site</a:t>
          </a:r>
          <a:endParaRPr lang="en-US" sz="2000" dirty="0">
            <a:solidFill>
              <a:srgbClr val="FFFF00"/>
            </a:solidFill>
          </a:endParaRPr>
        </a:p>
      </dgm:t>
    </dgm:pt>
    <dgm:pt modelId="{3439A284-9906-4A58-AADD-2C736BCD2A0A}" type="parTrans" cxnId="{68058449-C426-4295-8148-E6820AB3AFEC}">
      <dgm:prSet/>
      <dgm:spPr/>
      <dgm:t>
        <a:bodyPr/>
        <a:lstStyle/>
        <a:p>
          <a:endParaRPr lang="en-US" sz="2000"/>
        </a:p>
      </dgm:t>
    </dgm:pt>
    <dgm:pt modelId="{A9E13123-C81E-4E83-9EA3-FF6F4CFEC223}" type="sibTrans" cxnId="{68058449-C426-4295-8148-E6820AB3AFEC}">
      <dgm:prSet/>
      <dgm:spPr/>
      <dgm:t>
        <a:bodyPr/>
        <a:lstStyle/>
        <a:p>
          <a:endParaRPr lang="en-US" sz="2000"/>
        </a:p>
      </dgm:t>
    </dgm:pt>
    <dgm:pt modelId="{5D46535D-E3B7-C341-98F5-859EB0272035}">
      <dgm:prSet phldrT="[Text]" custT="1"/>
      <dgm:spPr>
        <a:solidFill>
          <a:schemeClr val="bg1"/>
        </a:solidFill>
      </dgm:spPr>
      <dgm:t>
        <a:bodyPr/>
        <a:lstStyle/>
        <a:p>
          <a:r>
            <a:rPr lang="en-US" sz="2000" b="0" dirty="0" smtClean="0">
              <a:solidFill>
                <a:schemeClr val="accent3"/>
              </a:solidFill>
            </a:rPr>
            <a:t>Introduce Doctoral  capstone</a:t>
          </a:r>
          <a:endParaRPr lang="en-US" sz="2000" b="0" dirty="0">
            <a:solidFill>
              <a:schemeClr val="accent3"/>
            </a:solidFill>
          </a:endParaRPr>
        </a:p>
      </dgm:t>
    </dgm:pt>
    <dgm:pt modelId="{FA524B5F-04D7-774B-80CF-4FCC1055919A}" type="parTrans" cxnId="{FB99E86E-2AF3-724D-9143-6AFD4723BC22}">
      <dgm:prSet/>
      <dgm:spPr/>
      <dgm:t>
        <a:bodyPr/>
        <a:lstStyle/>
        <a:p>
          <a:endParaRPr lang="en-US"/>
        </a:p>
      </dgm:t>
    </dgm:pt>
    <dgm:pt modelId="{1A69A175-F9ED-D24F-8701-F2355639268A}" type="sibTrans" cxnId="{FB99E86E-2AF3-724D-9143-6AFD4723BC22}">
      <dgm:prSet/>
      <dgm:spPr/>
      <dgm:t>
        <a:bodyPr/>
        <a:lstStyle/>
        <a:p>
          <a:endParaRPr lang="en-US"/>
        </a:p>
      </dgm:t>
    </dgm:pt>
    <dgm:pt modelId="{1E046A4A-098D-184B-A845-BAD0C868C14C}">
      <dgm:prSet phldrT="[Text]" custT="1"/>
      <dgm:spPr>
        <a:solidFill>
          <a:schemeClr val="bg1"/>
        </a:solidFill>
      </dgm:spPr>
      <dgm:t>
        <a:bodyPr/>
        <a:lstStyle/>
        <a:p>
          <a:r>
            <a:rPr lang="en-US" sz="2000" b="0" dirty="0" smtClean="0">
              <a:solidFill>
                <a:schemeClr val="accent3"/>
              </a:solidFill>
            </a:rPr>
            <a:t>Discuss Relationship/difference between FW and capstone</a:t>
          </a:r>
          <a:endParaRPr lang="en-US" sz="2000" b="0" dirty="0">
            <a:solidFill>
              <a:schemeClr val="accent3"/>
            </a:solidFill>
          </a:endParaRPr>
        </a:p>
      </dgm:t>
    </dgm:pt>
    <dgm:pt modelId="{61028159-7A85-D14D-99C9-BA399BDF2364}" type="parTrans" cxnId="{D12676E2-2C49-0849-BEB0-9C1CF2B1CCB0}">
      <dgm:prSet/>
      <dgm:spPr/>
      <dgm:t>
        <a:bodyPr/>
        <a:lstStyle/>
        <a:p>
          <a:endParaRPr lang="en-US"/>
        </a:p>
      </dgm:t>
    </dgm:pt>
    <dgm:pt modelId="{6425B050-B4F8-0740-BCFC-CBCAC42409B4}" type="sibTrans" cxnId="{D12676E2-2C49-0849-BEB0-9C1CF2B1CCB0}">
      <dgm:prSet/>
      <dgm:spPr/>
      <dgm:t>
        <a:bodyPr/>
        <a:lstStyle/>
        <a:p>
          <a:endParaRPr lang="en-US"/>
        </a:p>
      </dgm:t>
    </dgm:pt>
    <dgm:pt modelId="{9CC7227B-8285-4A71-8C5E-6BE6E5E91A4E}" type="pres">
      <dgm:prSet presAssocID="{67127CC2-86F3-48A5-BD09-6062CA527278}" presName="Name0" presStyleCnt="0">
        <dgm:presLayoutVars>
          <dgm:dir/>
          <dgm:animLvl val="lvl"/>
          <dgm:resizeHandles val="exact"/>
        </dgm:presLayoutVars>
      </dgm:prSet>
      <dgm:spPr/>
      <dgm:t>
        <a:bodyPr/>
        <a:lstStyle/>
        <a:p>
          <a:endParaRPr lang="en-US"/>
        </a:p>
      </dgm:t>
    </dgm:pt>
    <dgm:pt modelId="{51A4E0F0-EDA6-4AB3-BEBF-97081AB2FA28}" type="pres">
      <dgm:prSet presAssocID="{6952F59C-9D17-4CCA-B257-12119556A820}" presName="composite" presStyleCnt="0"/>
      <dgm:spPr/>
    </dgm:pt>
    <dgm:pt modelId="{FF3EF6EB-2797-4A61-85AC-D733E3696625}" type="pres">
      <dgm:prSet presAssocID="{6952F59C-9D17-4CCA-B257-12119556A820}" presName="parTx" presStyleLbl="alignNode1" presStyleIdx="0" presStyleCnt="3">
        <dgm:presLayoutVars>
          <dgm:chMax val="0"/>
          <dgm:chPref val="0"/>
          <dgm:bulletEnabled val="1"/>
        </dgm:presLayoutVars>
      </dgm:prSet>
      <dgm:spPr/>
      <dgm:t>
        <a:bodyPr/>
        <a:lstStyle/>
        <a:p>
          <a:endParaRPr lang="en-US"/>
        </a:p>
      </dgm:t>
    </dgm:pt>
    <dgm:pt modelId="{3A18FFED-71F7-4F41-95F2-3DC1429E1740}" type="pres">
      <dgm:prSet presAssocID="{6952F59C-9D17-4CCA-B257-12119556A820}" presName="desTx" presStyleLbl="alignAccFollowNode1" presStyleIdx="0" presStyleCnt="3">
        <dgm:presLayoutVars>
          <dgm:bulletEnabled val="1"/>
        </dgm:presLayoutVars>
      </dgm:prSet>
      <dgm:spPr/>
      <dgm:t>
        <a:bodyPr/>
        <a:lstStyle/>
        <a:p>
          <a:endParaRPr lang="en-US"/>
        </a:p>
      </dgm:t>
    </dgm:pt>
    <dgm:pt modelId="{061E7148-04D6-4078-A40C-A804C0DA1C97}" type="pres">
      <dgm:prSet presAssocID="{46E91E29-FAB5-438A-942C-E3CD8CF5543B}" presName="space" presStyleCnt="0"/>
      <dgm:spPr/>
    </dgm:pt>
    <dgm:pt modelId="{0DF4A6B9-A201-4197-B630-D64A839EA438}" type="pres">
      <dgm:prSet presAssocID="{686FCC87-DFB8-4A54-BDEB-794B48A67DDA}" presName="composite" presStyleCnt="0"/>
      <dgm:spPr/>
    </dgm:pt>
    <dgm:pt modelId="{F5AEA2DD-7AF1-45A1-9346-FC7F664A228B}" type="pres">
      <dgm:prSet presAssocID="{686FCC87-DFB8-4A54-BDEB-794B48A67DDA}" presName="parTx" presStyleLbl="alignNode1" presStyleIdx="1" presStyleCnt="3">
        <dgm:presLayoutVars>
          <dgm:chMax val="0"/>
          <dgm:chPref val="0"/>
          <dgm:bulletEnabled val="1"/>
        </dgm:presLayoutVars>
      </dgm:prSet>
      <dgm:spPr/>
      <dgm:t>
        <a:bodyPr/>
        <a:lstStyle/>
        <a:p>
          <a:endParaRPr lang="en-US"/>
        </a:p>
      </dgm:t>
    </dgm:pt>
    <dgm:pt modelId="{2CD5BDFA-074D-4C9F-9FB3-D4D3337EF012}" type="pres">
      <dgm:prSet presAssocID="{686FCC87-DFB8-4A54-BDEB-794B48A67DDA}" presName="desTx" presStyleLbl="alignAccFollowNode1" presStyleIdx="1" presStyleCnt="3">
        <dgm:presLayoutVars>
          <dgm:bulletEnabled val="1"/>
        </dgm:presLayoutVars>
      </dgm:prSet>
      <dgm:spPr/>
      <dgm:t>
        <a:bodyPr/>
        <a:lstStyle/>
        <a:p>
          <a:endParaRPr lang="en-US"/>
        </a:p>
      </dgm:t>
    </dgm:pt>
    <dgm:pt modelId="{A5C27D1A-C3FC-4A43-B31A-722C92AD78B6}" type="pres">
      <dgm:prSet presAssocID="{09ED55BB-149F-4438-8A65-A9928492AEEE}" presName="space" presStyleCnt="0"/>
      <dgm:spPr/>
    </dgm:pt>
    <dgm:pt modelId="{8B2C71FA-0E10-428A-A983-B7E70A56FC63}" type="pres">
      <dgm:prSet presAssocID="{5CAEEE23-34D4-4681-A499-3F08F2E8A0E8}" presName="composite" presStyleCnt="0"/>
      <dgm:spPr/>
    </dgm:pt>
    <dgm:pt modelId="{26ACDD2D-EF54-419D-823E-F90A80BDF66B}" type="pres">
      <dgm:prSet presAssocID="{5CAEEE23-34D4-4681-A499-3F08F2E8A0E8}" presName="parTx" presStyleLbl="alignNode1" presStyleIdx="2" presStyleCnt="3">
        <dgm:presLayoutVars>
          <dgm:chMax val="0"/>
          <dgm:chPref val="0"/>
          <dgm:bulletEnabled val="1"/>
        </dgm:presLayoutVars>
      </dgm:prSet>
      <dgm:spPr/>
      <dgm:t>
        <a:bodyPr/>
        <a:lstStyle/>
        <a:p>
          <a:endParaRPr lang="en-US"/>
        </a:p>
      </dgm:t>
    </dgm:pt>
    <dgm:pt modelId="{8F27B0EA-5C4F-428C-A2B7-217986B5EFE2}" type="pres">
      <dgm:prSet presAssocID="{5CAEEE23-34D4-4681-A499-3F08F2E8A0E8}" presName="desTx" presStyleLbl="alignAccFollowNode1" presStyleIdx="2" presStyleCnt="3">
        <dgm:presLayoutVars>
          <dgm:bulletEnabled val="1"/>
        </dgm:presLayoutVars>
      </dgm:prSet>
      <dgm:spPr/>
      <dgm:t>
        <a:bodyPr/>
        <a:lstStyle/>
        <a:p>
          <a:endParaRPr lang="en-US"/>
        </a:p>
      </dgm:t>
    </dgm:pt>
  </dgm:ptLst>
  <dgm:cxnLst>
    <dgm:cxn modelId="{BD65B9E9-5389-4D0B-9BF9-ADE09DB30FA8}" type="presOf" srcId="{67127CC2-86F3-48A5-BD09-6062CA527278}" destId="{9CC7227B-8285-4A71-8C5E-6BE6E5E91A4E}" srcOrd="0" destOrd="0" presId="urn:microsoft.com/office/officeart/2005/8/layout/hList1"/>
    <dgm:cxn modelId="{FB0A6FAC-0804-4837-BCE9-E58089D41E5D}" type="presOf" srcId="{E4509A48-136B-4D18-8D31-50217D53025C}" destId="{2CD5BDFA-074D-4C9F-9FB3-D4D3337EF012}" srcOrd="0" destOrd="2" presId="urn:microsoft.com/office/officeart/2005/8/layout/hList1"/>
    <dgm:cxn modelId="{B5630FE2-0552-8045-B489-90A07DC4CB62}" type="presOf" srcId="{5D46535D-E3B7-C341-98F5-859EB0272035}" destId="{3A18FFED-71F7-4F41-95F2-3DC1429E1740}" srcOrd="0" destOrd="0" presId="urn:microsoft.com/office/officeart/2005/8/layout/hList1"/>
    <dgm:cxn modelId="{FF668BC3-559F-43A5-ABB4-0145DDC3CF49}" srcId="{6952F59C-9D17-4CCA-B257-12119556A820}" destId="{3BBD1165-3812-45DD-8F19-183FF4652D35}" srcOrd="2" destOrd="0" parTransId="{E92F8FC9-320A-4675-9200-4AC02DD9CA38}" sibTransId="{971BEBFC-8297-410C-839C-8318735064CA}"/>
    <dgm:cxn modelId="{C889A664-99AD-D747-A5B8-CDAE690C2215}" type="presOf" srcId="{1E046A4A-098D-184B-A845-BAD0C868C14C}" destId="{3A18FFED-71F7-4F41-95F2-3DC1429E1740}" srcOrd="0" destOrd="1" presId="urn:microsoft.com/office/officeart/2005/8/layout/hList1"/>
    <dgm:cxn modelId="{F4A52AB3-AC42-43D8-9FAD-9E9F6B6F173B}" srcId="{67127CC2-86F3-48A5-BD09-6062CA527278}" destId="{686FCC87-DFB8-4A54-BDEB-794B48A67DDA}" srcOrd="1" destOrd="0" parTransId="{25FAA19F-3E17-4FE7-A9C3-C4A615C0024C}" sibTransId="{09ED55BB-149F-4438-8A65-A9928492AEEE}"/>
    <dgm:cxn modelId="{12E55C44-F5E0-43AB-9893-B144D71C58E5}" type="presOf" srcId="{038E8B68-49A1-4E72-B756-31CD19330336}" destId="{8F27B0EA-5C4F-428C-A2B7-217986B5EFE2}" srcOrd="0" destOrd="2" presId="urn:microsoft.com/office/officeart/2005/8/layout/hList1"/>
    <dgm:cxn modelId="{5F791DD9-FDB4-4868-8A26-A9A344964CA1}" type="presOf" srcId="{FE9FE4C9-2078-4BA0-95A4-FB271B73823F}" destId="{2CD5BDFA-074D-4C9F-9FB3-D4D3337EF012}" srcOrd="0" destOrd="0" presId="urn:microsoft.com/office/officeart/2005/8/layout/hList1"/>
    <dgm:cxn modelId="{A12B90D4-1D93-410D-9446-90F02F537DB7}" type="presOf" srcId="{40A93F37-BCCF-48C2-9795-FA62E3DE1D72}" destId="{8F27B0EA-5C4F-428C-A2B7-217986B5EFE2}" srcOrd="0" destOrd="1" presId="urn:microsoft.com/office/officeart/2005/8/layout/hList1"/>
    <dgm:cxn modelId="{FB99E86E-2AF3-724D-9143-6AFD4723BC22}" srcId="{6952F59C-9D17-4CCA-B257-12119556A820}" destId="{5D46535D-E3B7-C341-98F5-859EB0272035}" srcOrd="0" destOrd="0" parTransId="{FA524B5F-04D7-774B-80CF-4FCC1055919A}" sibTransId="{1A69A175-F9ED-D24F-8701-F2355639268A}"/>
    <dgm:cxn modelId="{AAFCB4FE-1730-4F93-BC90-4A9EF97AAE0A}" srcId="{5CAEEE23-34D4-4681-A499-3F08F2E8A0E8}" destId="{5B979B4A-F9A4-4480-A33C-0957B8BADFD3}" srcOrd="0" destOrd="0" parTransId="{697C3B69-EDC4-4A54-9546-72E4F3725B21}" sibTransId="{DD85A815-26F2-4C71-BB87-74DC2CFB8A55}"/>
    <dgm:cxn modelId="{2AEBC91C-1281-46FF-B895-1651E30B1E37}" type="presOf" srcId="{5B979B4A-F9A4-4480-A33C-0957B8BADFD3}" destId="{8F27B0EA-5C4F-428C-A2B7-217986B5EFE2}" srcOrd="0" destOrd="0" presId="urn:microsoft.com/office/officeart/2005/8/layout/hList1"/>
    <dgm:cxn modelId="{D12676E2-2C49-0849-BEB0-9C1CF2B1CCB0}" srcId="{6952F59C-9D17-4CCA-B257-12119556A820}" destId="{1E046A4A-098D-184B-A845-BAD0C868C14C}" srcOrd="1" destOrd="0" parTransId="{61028159-7A85-D14D-99C9-BA399BDF2364}" sibTransId="{6425B050-B4F8-0740-BCFC-CBCAC42409B4}"/>
    <dgm:cxn modelId="{460233A0-B561-4E6C-99D4-507DCE309F33}" srcId="{67127CC2-86F3-48A5-BD09-6062CA527278}" destId="{5CAEEE23-34D4-4681-A499-3F08F2E8A0E8}" srcOrd="2" destOrd="0" parTransId="{32FCD0CB-382C-463E-96D3-4E442B03663E}" sibTransId="{1FEB6167-6365-4E1E-B227-EA8AA090E5E9}"/>
    <dgm:cxn modelId="{0F77D70B-74BC-47E2-8E5C-0AA9CA2A2B72}" type="presOf" srcId="{6952F59C-9D17-4CCA-B257-12119556A820}" destId="{FF3EF6EB-2797-4A61-85AC-D733E3696625}" srcOrd="0" destOrd="0" presId="urn:microsoft.com/office/officeart/2005/8/layout/hList1"/>
    <dgm:cxn modelId="{241DE5E0-63E1-44A1-9586-BF56F50F4A80}" srcId="{5CAEEE23-34D4-4681-A499-3F08F2E8A0E8}" destId="{40A93F37-BCCF-48C2-9795-FA62E3DE1D72}" srcOrd="1" destOrd="0" parTransId="{B4D8AD9C-195B-4819-8D4D-573D11B086EF}" sibTransId="{10BFF373-2E14-4936-B049-19B93233162B}"/>
    <dgm:cxn modelId="{AA97A650-218A-411A-BE64-BCE3ED576FBB}" type="presOf" srcId="{686FCC87-DFB8-4A54-BDEB-794B48A67DDA}" destId="{F5AEA2DD-7AF1-45A1-9346-FC7F664A228B}" srcOrd="0" destOrd="0" presId="urn:microsoft.com/office/officeart/2005/8/layout/hList1"/>
    <dgm:cxn modelId="{4CD84E0B-A97E-409B-A251-9603E091B0E6}" srcId="{686FCC87-DFB8-4A54-BDEB-794B48A67DDA}" destId="{FE9FE4C9-2078-4BA0-95A4-FB271B73823F}" srcOrd="0" destOrd="0" parTransId="{BEEC89DD-AD02-492B-A7A3-1301B3F50C23}" sibTransId="{101F2E21-453A-4CE6-930C-15A1EB024A92}"/>
    <dgm:cxn modelId="{27086A82-1A78-452B-81F8-694BB1A11D4D}" type="presOf" srcId="{ACE6AE79-44D4-43A9-BEAC-3405996B2B30}" destId="{2CD5BDFA-074D-4C9F-9FB3-D4D3337EF012}" srcOrd="0" destOrd="1" presId="urn:microsoft.com/office/officeart/2005/8/layout/hList1"/>
    <dgm:cxn modelId="{3C5C2CB7-E4F8-4867-B3FD-FA0A38416D2D}" srcId="{67127CC2-86F3-48A5-BD09-6062CA527278}" destId="{6952F59C-9D17-4CCA-B257-12119556A820}" srcOrd="0" destOrd="0" parTransId="{792D6045-165B-4419-8421-ECA9708A183D}" sibTransId="{46E91E29-FAB5-438A-942C-E3CD8CF5543B}"/>
    <dgm:cxn modelId="{3332CD55-029F-46F6-BBC5-6946C705B3EB}" srcId="{686FCC87-DFB8-4A54-BDEB-794B48A67DDA}" destId="{E4509A48-136B-4D18-8D31-50217D53025C}" srcOrd="2" destOrd="0" parTransId="{346121DA-1D89-423F-BFE0-460B12467CB3}" sibTransId="{FA98513F-AB26-4421-BAD4-164EED301CF5}"/>
    <dgm:cxn modelId="{5007FC9C-B694-4546-A094-8A5011AF5C4B}" srcId="{686FCC87-DFB8-4A54-BDEB-794B48A67DDA}" destId="{ACE6AE79-44D4-43A9-BEAC-3405996B2B30}" srcOrd="1" destOrd="0" parTransId="{66E696D8-2D10-45B3-8E8A-2E913B0BE583}" sibTransId="{2EB1D364-5156-4938-BEA2-910230CA855C}"/>
    <dgm:cxn modelId="{68058449-C426-4295-8148-E6820AB3AFEC}" srcId="{5CAEEE23-34D4-4681-A499-3F08F2E8A0E8}" destId="{038E8B68-49A1-4E72-B756-31CD19330336}" srcOrd="2" destOrd="0" parTransId="{3439A284-9906-4A58-AADD-2C736BCD2A0A}" sibTransId="{A9E13123-C81E-4E83-9EA3-FF6F4CFEC223}"/>
    <dgm:cxn modelId="{D4B2A033-B8A7-43F6-93BA-9D4F64AE7C04}" type="presOf" srcId="{3BBD1165-3812-45DD-8F19-183FF4652D35}" destId="{3A18FFED-71F7-4F41-95F2-3DC1429E1740}" srcOrd="0" destOrd="2" presId="urn:microsoft.com/office/officeart/2005/8/layout/hList1"/>
    <dgm:cxn modelId="{2691F987-E64B-4E52-9D02-E4FF7B36C2DF}" type="presOf" srcId="{5CAEEE23-34D4-4681-A499-3F08F2E8A0E8}" destId="{26ACDD2D-EF54-419D-823E-F90A80BDF66B}" srcOrd="0" destOrd="0" presId="urn:microsoft.com/office/officeart/2005/8/layout/hList1"/>
    <dgm:cxn modelId="{0E7659A5-EB33-437B-8995-F6E05CCB427F}" type="presParOf" srcId="{9CC7227B-8285-4A71-8C5E-6BE6E5E91A4E}" destId="{51A4E0F0-EDA6-4AB3-BEBF-97081AB2FA28}" srcOrd="0" destOrd="0" presId="urn:microsoft.com/office/officeart/2005/8/layout/hList1"/>
    <dgm:cxn modelId="{5E697A69-E355-4BA7-9C87-5B809B56EEAF}" type="presParOf" srcId="{51A4E0F0-EDA6-4AB3-BEBF-97081AB2FA28}" destId="{FF3EF6EB-2797-4A61-85AC-D733E3696625}" srcOrd="0" destOrd="0" presId="urn:microsoft.com/office/officeart/2005/8/layout/hList1"/>
    <dgm:cxn modelId="{E6BF53D8-240C-4EAC-8066-A9D758FE60A3}" type="presParOf" srcId="{51A4E0F0-EDA6-4AB3-BEBF-97081AB2FA28}" destId="{3A18FFED-71F7-4F41-95F2-3DC1429E1740}" srcOrd="1" destOrd="0" presId="urn:microsoft.com/office/officeart/2005/8/layout/hList1"/>
    <dgm:cxn modelId="{35D7BE7D-B789-42C8-B27B-2C5D0AF18EFA}" type="presParOf" srcId="{9CC7227B-8285-4A71-8C5E-6BE6E5E91A4E}" destId="{061E7148-04D6-4078-A40C-A804C0DA1C97}" srcOrd="1" destOrd="0" presId="urn:microsoft.com/office/officeart/2005/8/layout/hList1"/>
    <dgm:cxn modelId="{C8C19586-F54D-44E1-B8CB-B20BDDA33CF9}" type="presParOf" srcId="{9CC7227B-8285-4A71-8C5E-6BE6E5E91A4E}" destId="{0DF4A6B9-A201-4197-B630-D64A839EA438}" srcOrd="2" destOrd="0" presId="urn:microsoft.com/office/officeart/2005/8/layout/hList1"/>
    <dgm:cxn modelId="{755D85EE-E3BA-467B-A1C8-DFFCAEEE4FF4}" type="presParOf" srcId="{0DF4A6B9-A201-4197-B630-D64A839EA438}" destId="{F5AEA2DD-7AF1-45A1-9346-FC7F664A228B}" srcOrd="0" destOrd="0" presId="urn:microsoft.com/office/officeart/2005/8/layout/hList1"/>
    <dgm:cxn modelId="{83F5CEE9-46CA-4345-B375-01CD8CC71EF6}" type="presParOf" srcId="{0DF4A6B9-A201-4197-B630-D64A839EA438}" destId="{2CD5BDFA-074D-4C9F-9FB3-D4D3337EF012}" srcOrd="1" destOrd="0" presId="urn:microsoft.com/office/officeart/2005/8/layout/hList1"/>
    <dgm:cxn modelId="{64F95F39-137E-4F23-BCC8-1C6667BBDE47}" type="presParOf" srcId="{9CC7227B-8285-4A71-8C5E-6BE6E5E91A4E}" destId="{A5C27D1A-C3FC-4A43-B31A-722C92AD78B6}" srcOrd="3" destOrd="0" presId="urn:microsoft.com/office/officeart/2005/8/layout/hList1"/>
    <dgm:cxn modelId="{EB48A744-BE22-45EA-B0EE-50021A025E79}" type="presParOf" srcId="{9CC7227B-8285-4A71-8C5E-6BE6E5E91A4E}" destId="{8B2C71FA-0E10-428A-A983-B7E70A56FC63}" srcOrd="4" destOrd="0" presId="urn:microsoft.com/office/officeart/2005/8/layout/hList1"/>
    <dgm:cxn modelId="{E1D247AC-9F1A-4C8A-B864-E9EBDBA8A120}" type="presParOf" srcId="{8B2C71FA-0E10-428A-A983-B7E70A56FC63}" destId="{26ACDD2D-EF54-419D-823E-F90A80BDF66B}" srcOrd="0" destOrd="0" presId="urn:microsoft.com/office/officeart/2005/8/layout/hList1"/>
    <dgm:cxn modelId="{5EC71EDA-A378-4BFA-86AF-A9038AF394EC}" type="presParOf" srcId="{8B2C71FA-0E10-428A-A983-B7E70A56FC63}" destId="{8F27B0EA-5C4F-428C-A2B7-217986B5EFE2}"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127CC2-86F3-48A5-BD09-6062CA527278}"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en-US"/>
        </a:p>
      </dgm:t>
    </dgm:pt>
    <dgm:pt modelId="{6952F59C-9D17-4CCA-B257-12119556A820}">
      <dgm:prSet phldrT="[Text]" custT="1"/>
      <dgm:spPr/>
      <dgm:t>
        <a:bodyPr/>
        <a:lstStyle/>
        <a:p>
          <a:r>
            <a:rPr lang="en-US" sz="2200" dirty="0" smtClean="0"/>
            <a:t>Fall, 2</a:t>
          </a:r>
          <a:r>
            <a:rPr lang="en-US" sz="2200" baseline="30000" dirty="0" smtClean="0"/>
            <a:t>nd</a:t>
          </a:r>
          <a:r>
            <a:rPr lang="en-US" sz="2200" dirty="0" smtClean="0"/>
            <a:t> year</a:t>
          </a:r>
          <a:endParaRPr lang="en-US" sz="2200" dirty="0"/>
        </a:p>
      </dgm:t>
    </dgm:pt>
    <dgm:pt modelId="{792D6045-165B-4419-8421-ECA9708A183D}" type="parTrans" cxnId="{3C5C2CB7-E4F8-4867-B3FD-FA0A38416D2D}">
      <dgm:prSet/>
      <dgm:spPr/>
      <dgm:t>
        <a:bodyPr/>
        <a:lstStyle/>
        <a:p>
          <a:endParaRPr lang="en-US" sz="2200"/>
        </a:p>
      </dgm:t>
    </dgm:pt>
    <dgm:pt modelId="{46E91E29-FAB5-438A-942C-E3CD8CF5543B}" type="sibTrans" cxnId="{3C5C2CB7-E4F8-4867-B3FD-FA0A38416D2D}">
      <dgm:prSet/>
      <dgm:spPr/>
      <dgm:t>
        <a:bodyPr/>
        <a:lstStyle/>
        <a:p>
          <a:endParaRPr lang="en-US" sz="2200"/>
        </a:p>
      </dgm:t>
    </dgm:pt>
    <dgm:pt modelId="{F2528E4D-A49E-4592-A3BA-1DF484543C94}">
      <dgm:prSet phldrT="[Text]" custT="1"/>
      <dgm:spPr>
        <a:solidFill>
          <a:schemeClr val="bg1"/>
        </a:solidFill>
      </dgm:spPr>
      <dgm:t>
        <a:bodyPr/>
        <a:lstStyle/>
        <a:p>
          <a:r>
            <a:rPr lang="en-US" sz="2200" dirty="0" smtClean="0">
              <a:solidFill>
                <a:srgbClr val="FFFF00"/>
              </a:solidFill>
            </a:rPr>
            <a:t>Student identifies capstone site, site mentor, faculty mentor</a:t>
          </a:r>
          <a:endParaRPr lang="en-US" sz="2200" dirty="0">
            <a:solidFill>
              <a:srgbClr val="FFFF00"/>
            </a:solidFill>
          </a:endParaRPr>
        </a:p>
      </dgm:t>
    </dgm:pt>
    <dgm:pt modelId="{7E27744B-482B-4E7C-A1C6-AE7632F2F903}" type="parTrans" cxnId="{99F6C71A-1779-46EB-9BE1-B2B58AA0F413}">
      <dgm:prSet/>
      <dgm:spPr/>
      <dgm:t>
        <a:bodyPr/>
        <a:lstStyle/>
        <a:p>
          <a:endParaRPr lang="en-US" sz="2200"/>
        </a:p>
      </dgm:t>
    </dgm:pt>
    <dgm:pt modelId="{540C64C7-6290-4B3B-9037-DF540151A1E2}" type="sibTrans" cxnId="{99F6C71A-1779-46EB-9BE1-B2B58AA0F413}">
      <dgm:prSet/>
      <dgm:spPr/>
      <dgm:t>
        <a:bodyPr/>
        <a:lstStyle/>
        <a:p>
          <a:endParaRPr lang="en-US" sz="2200"/>
        </a:p>
      </dgm:t>
    </dgm:pt>
    <dgm:pt modelId="{686FCC87-DFB8-4A54-BDEB-794B48A67DDA}">
      <dgm:prSet phldrT="[Text]" custT="1"/>
      <dgm:spPr>
        <a:ln w="38100">
          <a:solidFill>
            <a:srgbClr val="FF0000"/>
          </a:solidFill>
        </a:ln>
      </dgm:spPr>
      <dgm:t>
        <a:bodyPr/>
        <a:lstStyle/>
        <a:p>
          <a:r>
            <a:rPr lang="en-US" sz="2200" dirty="0" smtClean="0"/>
            <a:t>Spring, 2</a:t>
          </a:r>
          <a:r>
            <a:rPr lang="en-US" sz="2200" baseline="30000" dirty="0" smtClean="0"/>
            <a:t>nd</a:t>
          </a:r>
          <a:r>
            <a:rPr lang="en-US" sz="2200" dirty="0" smtClean="0"/>
            <a:t> year</a:t>
          </a:r>
          <a:endParaRPr lang="en-US" sz="2200" dirty="0"/>
        </a:p>
      </dgm:t>
    </dgm:pt>
    <dgm:pt modelId="{25FAA19F-3E17-4FE7-A9C3-C4A615C0024C}" type="parTrans" cxnId="{F4A52AB3-AC42-43D8-9FAD-9E9F6B6F173B}">
      <dgm:prSet/>
      <dgm:spPr/>
      <dgm:t>
        <a:bodyPr/>
        <a:lstStyle/>
        <a:p>
          <a:endParaRPr lang="en-US" sz="2200"/>
        </a:p>
      </dgm:t>
    </dgm:pt>
    <dgm:pt modelId="{09ED55BB-149F-4438-8A65-A9928492AEEE}" type="sibTrans" cxnId="{F4A52AB3-AC42-43D8-9FAD-9E9F6B6F173B}">
      <dgm:prSet/>
      <dgm:spPr/>
      <dgm:t>
        <a:bodyPr/>
        <a:lstStyle/>
        <a:p>
          <a:endParaRPr lang="en-US" sz="2200"/>
        </a:p>
      </dgm:t>
    </dgm:pt>
    <dgm:pt modelId="{FE9FE4C9-2078-4BA0-95A4-FB271B73823F}">
      <dgm:prSet phldrT="[Text]" custT="1"/>
      <dgm:spPr>
        <a:solidFill>
          <a:schemeClr val="bg1"/>
        </a:solidFill>
        <a:ln w="38100">
          <a:solidFill>
            <a:srgbClr val="FF0000"/>
          </a:solidFill>
        </a:ln>
      </dgm:spPr>
      <dgm:t>
        <a:bodyPr/>
        <a:lstStyle/>
        <a:p>
          <a:r>
            <a:rPr lang="en-US" sz="2200" dirty="0" smtClean="0">
              <a:solidFill>
                <a:srgbClr val="FFFF00"/>
              </a:solidFill>
            </a:rPr>
            <a:t>Student develops capstone proposal</a:t>
          </a:r>
          <a:endParaRPr lang="en-US" sz="2200" dirty="0">
            <a:solidFill>
              <a:srgbClr val="FFFF00"/>
            </a:solidFill>
          </a:endParaRPr>
        </a:p>
      </dgm:t>
    </dgm:pt>
    <dgm:pt modelId="{BEEC89DD-AD02-492B-A7A3-1301B3F50C23}" type="parTrans" cxnId="{4CD84E0B-A97E-409B-A251-9603E091B0E6}">
      <dgm:prSet/>
      <dgm:spPr/>
      <dgm:t>
        <a:bodyPr/>
        <a:lstStyle/>
        <a:p>
          <a:endParaRPr lang="en-US" sz="2200"/>
        </a:p>
      </dgm:t>
    </dgm:pt>
    <dgm:pt modelId="{101F2E21-453A-4CE6-930C-15A1EB024A92}" type="sibTrans" cxnId="{4CD84E0B-A97E-409B-A251-9603E091B0E6}">
      <dgm:prSet/>
      <dgm:spPr/>
      <dgm:t>
        <a:bodyPr/>
        <a:lstStyle/>
        <a:p>
          <a:endParaRPr lang="en-US" sz="2200"/>
        </a:p>
      </dgm:t>
    </dgm:pt>
    <dgm:pt modelId="{3BBD1165-3812-45DD-8F19-183FF4652D35}">
      <dgm:prSet phldrT="[Text]" custT="1"/>
      <dgm:spPr>
        <a:solidFill>
          <a:schemeClr val="bg1"/>
        </a:solidFill>
      </dgm:spPr>
      <dgm:t>
        <a:bodyPr/>
        <a:lstStyle/>
        <a:p>
          <a:endParaRPr lang="en-US" sz="2200" dirty="0">
            <a:solidFill>
              <a:srgbClr val="FFFF00"/>
            </a:solidFill>
          </a:endParaRPr>
        </a:p>
      </dgm:t>
    </dgm:pt>
    <dgm:pt modelId="{E92F8FC9-320A-4675-9200-4AC02DD9CA38}" type="parTrans" cxnId="{FF668BC3-559F-43A5-ABB4-0145DDC3CF49}">
      <dgm:prSet/>
      <dgm:spPr/>
      <dgm:t>
        <a:bodyPr/>
        <a:lstStyle/>
        <a:p>
          <a:endParaRPr lang="en-US" sz="2200"/>
        </a:p>
      </dgm:t>
    </dgm:pt>
    <dgm:pt modelId="{971BEBFC-8297-410C-839C-8318735064CA}" type="sibTrans" cxnId="{FF668BC3-559F-43A5-ABB4-0145DDC3CF49}">
      <dgm:prSet/>
      <dgm:spPr/>
      <dgm:t>
        <a:bodyPr/>
        <a:lstStyle/>
        <a:p>
          <a:endParaRPr lang="en-US" sz="2200"/>
        </a:p>
      </dgm:t>
    </dgm:pt>
    <dgm:pt modelId="{2E66C3DC-49BA-4C62-BBAC-2246315BFCBF}">
      <dgm:prSet phldrT="[Text]" custT="1"/>
      <dgm:spPr>
        <a:solidFill>
          <a:schemeClr val="bg1"/>
        </a:solidFill>
      </dgm:spPr>
      <dgm:t>
        <a:bodyPr/>
        <a:lstStyle/>
        <a:p>
          <a:r>
            <a:rPr lang="en-US" sz="2200" dirty="0" smtClean="0">
              <a:solidFill>
                <a:srgbClr val="FFFF00"/>
              </a:solidFill>
            </a:rPr>
            <a:t>Student responsibility to explain capstone to site mentor</a:t>
          </a:r>
          <a:endParaRPr lang="en-US" sz="2200" dirty="0">
            <a:solidFill>
              <a:srgbClr val="FFFF00"/>
            </a:solidFill>
          </a:endParaRPr>
        </a:p>
      </dgm:t>
    </dgm:pt>
    <dgm:pt modelId="{3F199FDF-D57A-4DE9-B903-FDB37DF0ED50}" type="parTrans" cxnId="{6B6E4C5C-604E-4E5F-B42C-2C54EB30E549}">
      <dgm:prSet/>
      <dgm:spPr/>
      <dgm:t>
        <a:bodyPr/>
        <a:lstStyle/>
        <a:p>
          <a:endParaRPr lang="en-US" sz="2200"/>
        </a:p>
      </dgm:t>
    </dgm:pt>
    <dgm:pt modelId="{6A47BF9A-9A2B-406D-87B7-493D9624992E}" type="sibTrans" cxnId="{6B6E4C5C-604E-4E5F-B42C-2C54EB30E549}">
      <dgm:prSet/>
      <dgm:spPr/>
      <dgm:t>
        <a:bodyPr/>
        <a:lstStyle/>
        <a:p>
          <a:endParaRPr lang="en-US" sz="2200"/>
        </a:p>
      </dgm:t>
    </dgm:pt>
    <dgm:pt modelId="{F271A9F3-C416-4FC6-B8AC-6D56F52A33A3}">
      <dgm:prSet phldrT="[Text]" custT="1"/>
      <dgm:spPr>
        <a:solidFill>
          <a:schemeClr val="bg1"/>
        </a:solidFill>
        <a:ln w="38100">
          <a:solidFill>
            <a:srgbClr val="FF0000"/>
          </a:solidFill>
        </a:ln>
      </dgm:spPr>
      <dgm:t>
        <a:bodyPr/>
        <a:lstStyle/>
        <a:p>
          <a:r>
            <a:rPr lang="en-US" sz="2200" dirty="0" smtClean="0">
              <a:solidFill>
                <a:schemeClr val="accent3"/>
              </a:solidFill>
            </a:rPr>
            <a:t>Capstone coordinator, faculty mentor, and site mentor guide student</a:t>
          </a:r>
          <a:endParaRPr lang="en-US" sz="2200" dirty="0">
            <a:solidFill>
              <a:schemeClr val="accent3"/>
            </a:solidFill>
          </a:endParaRPr>
        </a:p>
      </dgm:t>
    </dgm:pt>
    <dgm:pt modelId="{2C1AE46F-D15E-459C-A02C-B21736054C24}" type="parTrans" cxnId="{95F2161D-4238-421A-BE9B-C8CD627D177D}">
      <dgm:prSet/>
      <dgm:spPr/>
      <dgm:t>
        <a:bodyPr/>
        <a:lstStyle/>
        <a:p>
          <a:endParaRPr lang="en-US"/>
        </a:p>
      </dgm:t>
    </dgm:pt>
    <dgm:pt modelId="{BA175AE7-B00A-40F6-B396-31E7E6BA568D}" type="sibTrans" cxnId="{95F2161D-4238-421A-BE9B-C8CD627D177D}">
      <dgm:prSet/>
      <dgm:spPr/>
      <dgm:t>
        <a:bodyPr/>
        <a:lstStyle/>
        <a:p>
          <a:endParaRPr lang="en-US"/>
        </a:p>
      </dgm:t>
    </dgm:pt>
    <dgm:pt modelId="{E1FACF22-C64C-4BD5-8CAD-871239DC3406}">
      <dgm:prSet phldrT="[Text]" custT="1"/>
      <dgm:spPr>
        <a:solidFill>
          <a:schemeClr val="bg1"/>
        </a:solidFill>
        <a:ln w="38100">
          <a:solidFill>
            <a:srgbClr val="FF0000"/>
          </a:solidFill>
        </a:ln>
      </dgm:spPr>
      <dgm:t>
        <a:bodyPr/>
        <a:lstStyle/>
        <a:p>
          <a:endParaRPr lang="en-US" sz="2200" dirty="0">
            <a:solidFill>
              <a:srgbClr val="FFFF00"/>
            </a:solidFill>
          </a:endParaRPr>
        </a:p>
      </dgm:t>
    </dgm:pt>
    <dgm:pt modelId="{8BBDAB97-48EB-4B83-93BF-C466E69D3626}" type="parTrans" cxnId="{DD4B779C-B585-47B9-BD28-9734B49F1ADA}">
      <dgm:prSet/>
      <dgm:spPr/>
      <dgm:t>
        <a:bodyPr/>
        <a:lstStyle/>
        <a:p>
          <a:endParaRPr lang="en-US"/>
        </a:p>
      </dgm:t>
    </dgm:pt>
    <dgm:pt modelId="{15990A35-8D28-4954-9968-FE4594753F46}" type="sibTrans" cxnId="{DD4B779C-B585-47B9-BD28-9734B49F1ADA}">
      <dgm:prSet/>
      <dgm:spPr/>
      <dgm:t>
        <a:bodyPr/>
        <a:lstStyle/>
        <a:p>
          <a:endParaRPr lang="en-US"/>
        </a:p>
      </dgm:t>
    </dgm:pt>
    <dgm:pt modelId="{0BCCE505-59E2-44F1-BDD5-A1A6A5B2FBD8}">
      <dgm:prSet phldrT="[Text]" custT="1"/>
      <dgm:spPr>
        <a:solidFill>
          <a:schemeClr val="bg1"/>
        </a:solidFill>
        <a:ln w="38100">
          <a:solidFill>
            <a:srgbClr val="FF0000"/>
          </a:solidFill>
        </a:ln>
      </dgm:spPr>
      <dgm:t>
        <a:bodyPr/>
        <a:lstStyle/>
        <a:p>
          <a:r>
            <a:rPr lang="en-US" sz="2200" dirty="0" smtClean="0">
              <a:solidFill>
                <a:srgbClr val="FFFF00"/>
              </a:solidFill>
            </a:rPr>
            <a:t>Attend graduating class capstone presentations</a:t>
          </a:r>
          <a:endParaRPr lang="en-US" sz="2200" dirty="0">
            <a:solidFill>
              <a:srgbClr val="FFFF00"/>
            </a:solidFill>
          </a:endParaRPr>
        </a:p>
      </dgm:t>
    </dgm:pt>
    <dgm:pt modelId="{C1F761AC-4F5F-41EA-9CAC-F88C7ADE140C}" type="parTrans" cxnId="{43BDC9DD-5F54-42E4-A7D0-08CF34B2547D}">
      <dgm:prSet/>
      <dgm:spPr/>
      <dgm:t>
        <a:bodyPr/>
        <a:lstStyle/>
        <a:p>
          <a:endParaRPr lang="en-US"/>
        </a:p>
      </dgm:t>
    </dgm:pt>
    <dgm:pt modelId="{D1513B0C-80D3-4922-8B18-9085C4454EB1}" type="sibTrans" cxnId="{43BDC9DD-5F54-42E4-A7D0-08CF34B2547D}">
      <dgm:prSet/>
      <dgm:spPr/>
      <dgm:t>
        <a:bodyPr/>
        <a:lstStyle/>
        <a:p>
          <a:endParaRPr lang="en-US"/>
        </a:p>
      </dgm:t>
    </dgm:pt>
    <dgm:pt modelId="{5B979B4A-F9A4-4480-A33C-0957B8BADFD3}">
      <dgm:prSet phldrT="[Text]" custT="1"/>
      <dgm:spPr>
        <a:solidFill>
          <a:schemeClr val="bg1"/>
        </a:solidFill>
      </dgm:spPr>
      <dgm:t>
        <a:bodyPr/>
        <a:lstStyle/>
        <a:p>
          <a:r>
            <a:rPr lang="en-US" sz="2200" dirty="0" smtClean="0">
              <a:solidFill>
                <a:srgbClr val="FFFF00"/>
              </a:solidFill>
            </a:rPr>
            <a:t>Develops entry level skills as practitioner through Level II FW</a:t>
          </a:r>
          <a:endParaRPr lang="en-US" sz="2200" dirty="0">
            <a:solidFill>
              <a:srgbClr val="FFFF00"/>
            </a:solidFill>
          </a:endParaRPr>
        </a:p>
      </dgm:t>
    </dgm:pt>
    <dgm:pt modelId="{DD85A815-26F2-4C71-BB87-74DC2CFB8A55}" type="sibTrans" cxnId="{AAFCB4FE-1730-4F93-BC90-4A9EF97AAE0A}">
      <dgm:prSet/>
      <dgm:spPr/>
      <dgm:t>
        <a:bodyPr/>
        <a:lstStyle/>
        <a:p>
          <a:endParaRPr lang="en-US" sz="2200"/>
        </a:p>
      </dgm:t>
    </dgm:pt>
    <dgm:pt modelId="{697C3B69-EDC4-4A54-9546-72E4F3725B21}" type="parTrans" cxnId="{AAFCB4FE-1730-4F93-BC90-4A9EF97AAE0A}">
      <dgm:prSet/>
      <dgm:spPr/>
      <dgm:t>
        <a:bodyPr/>
        <a:lstStyle/>
        <a:p>
          <a:endParaRPr lang="en-US" sz="2200"/>
        </a:p>
      </dgm:t>
    </dgm:pt>
    <dgm:pt modelId="{5CAEEE23-34D4-4681-A499-3F08F2E8A0E8}">
      <dgm:prSet phldrT="[Text]" custT="1"/>
      <dgm:spPr/>
      <dgm:t>
        <a:bodyPr/>
        <a:lstStyle/>
        <a:p>
          <a:r>
            <a:rPr lang="en-US" sz="2200" dirty="0" smtClean="0"/>
            <a:t>Summer, 2</a:t>
          </a:r>
          <a:r>
            <a:rPr lang="en-US" sz="2200" baseline="30000" dirty="0" smtClean="0"/>
            <a:t>nd</a:t>
          </a:r>
          <a:r>
            <a:rPr lang="en-US" sz="2200" dirty="0" smtClean="0"/>
            <a:t> year</a:t>
          </a:r>
          <a:endParaRPr lang="en-US" sz="2200" dirty="0"/>
        </a:p>
      </dgm:t>
    </dgm:pt>
    <dgm:pt modelId="{1FEB6167-6365-4E1E-B227-EA8AA090E5E9}" type="sibTrans" cxnId="{460233A0-B561-4E6C-99D4-507DCE309F33}">
      <dgm:prSet/>
      <dgm:spPr/>
      <dgm:t>
        <a:bodyPr/>
        <a:lstStyle/>
        <a:p>
          <a:endParaRPr lang="en-US" sz="2200"/>
        </a:p>
      </dgm:t>
    </dgm:pt>
    <dgm:pt modelId="{32FCD0CB-382C-463E-96D3-4E442B03663E}" type="parTrans" cxnId="{460233A0-B561-4E6C-99D4-507DCE309F33}">
      <dgm:prSet/>
      <dgm:spPr/>
      <dgm:t>
        <a:bodyPr/>
        <a:lstStyle/>
        <a:p>
          <a:endParaRPr lang="en-US" sz="2200"/>
        </a:p>
      </dgm:t>
    </dgm:pt>
    <dgm:pt modelId="{CAFA703C-2908-A343-AAA0-05220D1C11E4}">
      <dgm:prSet phldrT="[Text]" custT="1"/>
      <dgm:spPr>
        <a:solidFill>
          <a:schemeClr val="bg1"/>
        </a:solidFill>
      </dgm:spPr>
      <dgm:t>
        <a:bodyPr/>
        <a:lstStyle/>
        <a:p>
          <a:r>
            <a:rPr lang="en-US" sz="2200" dirty="0" smtClean="0">
              <a:solidFill>
                <a:srgbClr val="FFFF00"/>
              </a:solidFill>
            </a:rPr>
            <a:t>Required to maintain contact with capstone mentors</a:t>
          </a:r>
          <a:endParaRPr lang="en-US" sz="2200" dirty="0">
            <a:solidFill>
              <a:srgbClr val="FFFF00"/>
            </a:solidFill>
          </a:endParaRPr>
        </a:p>
      </dgm:t>
    </dgm:pt>
    <dgm:pt modelId="{9E0D04A9-9A28-CC46-9D27-F04C217B9C1F}" type="parTrans" cxnId="{2D2062B9-FFD8-EE41-BC87-BA02BF71E119}">
      <dgm:prSet/>
      <dgm:spPr/>
    </dgm:pt>
    <dgm:pt modelId="{B0BB0C8C-21D1-CA49-858C-E7597F8B5E71}" type="sibTrans" cxnId="{2D2062B9-FFD8-EE41-BC87-BA02BF71E119}">
      <dgm:prSet/>
      <dgm:spPr/>
    </dgm:pt>
    <dgm:pt modelId="{9CC7227B-8285-4A71-8C5E-6BE6E5E91A4E}" type="pres">
      <dgm:prSet presAssocID="{67127CC2-86F3-48A5-BD09-6062CA527278}" presName="Name0" presStyleCnt="0">
        <dgm:presLayoutVars>
          <dgm:dir/>
          <dgm:animLvl val="lvl"/>
          <dgm:resizeHandles val="exact"/>
        </dgm:presLayoutVars>
      </dgm:prSet>
      <dgm:spPr/>
      <dgm:t>
        <a:bodyPr/>
        <a:lstStyle/>
        <a:p>
          <a:endParaRPr lang="en-US"/>
        </a:p>
      </dgm:t>
    </dgm:pt>
    <dgm:pt modelId="{51A4E0F0-EDA6-4AB3-BEBF-97081AB2FA28}" type="pres">
      <dgm:prSet presAssocID="{6952F59C-9D17-4CCA-B257-12119556A820}" presName="composite" presStyleCnt="0"/>
      <dgm:spPr/>
    </dgm:pt>
    <dgm:pt modelId="{FF3EF6EB-2797-4A61-85AC-D733E3696625}" type="pres">
      <dgm:prSet presAssocID="{6952F59C-9D17-4CCA-B257-12119556A820}" presName="parTx" presStyleLbl="alignNode1" presStyleIdx="0" presStyleCnt="3" custScaleY="100000" custLinFactNeighborX="-103" custLinFactNeighborY="5364">
        <dgm:presLayoutVars>
          <dgm:chMax val="0"/>
          <dgm:chPref val="0"/>
          <dgm:bulletEnabled val="1"/>
        </dgm:presLayoutVars>
      </dgm:prSet>
      <dgm:spPr/>
      <dgm:t>
        <a:bodyPr/>
        <a:lstStyle/>
        <a:p>
          <a:endParaRPr lang="en-US"/>
        </a:p>
      </dgm:t>
    </dgm:pt>
    <dgm:pt modelId="{3A18FFED-71F7-4F41-95F2-3DC1429E1740}" type="pres">
      <dgm:prSet presAssocID="{6952F59C-9D17-4CCA-B257-12119556A820}" presName="desTx" presStyleLbl="alignAccFollowNode1" presStyleIdx="0" presStyleCnt="3">
        <dgm:presLayoutVars>
          <dgm:bulletEnabled val="1"/>
        </dgm:presLayoutVars>
      </dgm:prSet>
      <dgm:spPr/>
      <dgm:t>
        <a:bodyPr/>
        <a:lstStyle/>
        <a:p>
          <a:endParaRPr lang="en-US"/>
        </a:p>
      </dgm:t>
    </dgm:pt>
    <dgm:pt modelId="{061E7148-04D6-4078-A40C-A804C0DA1C97}" type="pres">
      <dgm:prSet presAssocID="{46E91E29-FAB5-438A-942C-E3CD8CF5543B}" presName="space" presStyleCnt="0"/>
      <dgm:spPr/>
    </dgm:pt>
    <dgm:pt modelId="{0DF4A6B9-A201-4197-B630-D64A839EA438}" type="pres">
      <dgm:prSet presAssocID="{686FCC87-DFB8-4A54-BDEB-794B48A67DDA}" presName="composite" presStyleCnt="0"/>
      <dgm:spPr/>
    </dgm:pt>
    <dgm:pt modelId="{F5AEA2DD-7AF1-45A1-9346-FC7F664A228B}" type="pres">
      <dgm:prSet presAssocID="{686FCC87-DFB8-4A54-BDEB-794B48A67DDA}" presName="parTx" presStyleLbl="alignNode1" presStyleIdx="1" presStyleCnt="3">
        <dgm:presLayoutVars>
          <dgm:chMax val="0"/>
          <dgm:chPref val="0"/>
          <dgm:bulletEnabled val="1"/>
        </dgm:presLayoutVars>
      </dgm:prSet>
      <dgm:spPr/>
      <dgm:t>
        <a:bodyPr/>
        <a:lstStyle/>
        <a:p>
          <a:endParaRPr lang="en-US"/>
        </a:p>
      </dgm:t>
    </dgm:pt>
    <dgm:pt modelId="{2CD5BDFA-074D-4C9F-9FB3-D4D3337EF012}" type="pres">
      <dgm:prSet presAssocID="{686FCC87-DFB8-4A54-BDEB-794B48A67DDA}" presName="desTx" presStyleLbl="alignAccFollowNode1" presStyleIdx="1" presStyleCnt="3">
        <dgm:presLayoutVars>
          <dgm:bulletEnabled val="1"/>
        </dgm:presLayoutVars>
      </dgm:prSet>
      <dgm:spPr/>
      <dgm:t>
        <a:bodyPr/>
        <a:lstStyle/>
        <a:p>
          <a:endParaRPr lang="en-US"/>
        </a:p>
      </dgm:t>
    </dgm:pt>
    <dgm:pt modelId="{A5C27D1A-C3FC-4A43-B31A-722C92AD78B6}" type="pres">
      <dgm:prSet presAssocID="{09ED55BB-149F-4438-8A65-A9928492AEEE}" presName="space" presStyleCnt="0"/>
      <dgm:spPr/>
    </dgm:pt>
    <dgm:pt modelId="{8B2C71FA-0E10-428A-A983-B7E70A56FC63}" type="pres">
      <dgm:prSet presAssocID="{5CAEEE23-34D4-4681-A499-3F08F2E8A0E8}" presName="composite" presStyleCnt="0"/>
      <dgm:spPr/>
    </dgm:pt>
    <dgm:pt modelId="{26ACDD2D-EF54-419D-823E-F90A80BDF66B}" type="pres">
      <dgm:prSet presAssocID="{5CAEEE23-34D4-4681-A499-3F08F2E8A0E8}" presName="parTx" presStyleLbl="alignNode1" presStyleIdx="2" presStyleCnt="3">
        <dgm:presLayoutVars>
          <dgm:chMax val="0"/>
          <dgm:chPref val="0"/>
          <dgm:bulletEnabled val="1"/>
        </dgm:presLayoutVars>
      </dgm:prSet>
      <dgm:spPr/>
      <dgm:t>
        <a:bodyPr/>
        <a:lstStyle/>
        <a:p>
          <a:endParaRPr lang="en-US"/>
        </a:p>
      </dgm:t>
    </dgm:pt>
    <dgm:pt modelId="{8F27B0EA-5C4F-428C-A2B7-217986B5EFE2}" type="pres">
      <dgm:prSet presAssocID="{5CAEEE23-34D4-4681-A499-3F08F2E8A0E8}" presName="desTx" presStyleLbl="alignAccFollowNode1" presStyleIdx="2" presStyleCnt="3" custLinFactNeighborX="103">
        <dgm:presLayoutVars>
          <dgm:bulletEnabled val="1"/>
        </dgm:presLayoutVars>
      </dgm:prSet>
      <dgm:spPr/>
      <dgm:t>
        <a:bodyPr/>
        <a:lstStyle/>
        <a:p>
          <a:endParaRPr lang="en-US"/>
        </a:p>
      </dgm:t>
    </dgm:pt>
  </dgm:ptLst>
  <dgm:cxnLst>
    <dgm:cxn modelId="{BD65B9E9-5389-4D0B-9BF9-ADE09DB30FA8}" type="presOf" srcId="{67127CC2-86F3-48A5-BD09-6062CA527278}" destId="{9CC7227B-8285-4A71-8C5E-6BE6E5E91A4E}" srcOrd="0" destOrd="0" presId="urn:microsoft.com/office/officeart/2005/8/layout/hList1"/>
    <dgm:cxn modelId="{FF668BC3-559F-43A5-ABB4-0145DDC3CF49}" srcId="{6952F59C-9D17-4CCA-B257-12119556A820}" destId="{3BBD1165-3812-45DD-8F19-183FF4652D35}" srcOrd="2" destOrd="0" parTransId="{E92F8FC9-320A-4675-9200-4AC02DD9CA38}" sibTransId="{971BEBFC-8297-410C-839C-8318735064CA}"/>
    <dgm:cxn modelId="{F4A52AB3-AC42-43D8-9FAD-9E9F6B6F173B}" srcId="{67127CC2-86F3-48A5-BD09-6062CA527278}" destId="{686FCC87-DFB8-4A54-BDEB-794B48A67DDA}" srcOrd="1" destOrd="0" parTransId="{25FAA19F-3E17-4FE7-A9C3-C4A615C0024C}" sibTransId="{09ED55BB-149F-4438-8A65-A9928492AEEE}"/>
    <dgm:cxn modelId="{5F791DD9-FDB4-4868-8A26-A9A344964CA1}" type="presOf" srcId="{FE9FE4C9-2078-4BA0-95A4-FB271B73823F}" destId="{2CD5BDFA-074D-4C9F-9FB3-D4D3337EF012}" srcOrd="0" destOrd="0" presId="urn:microsoft.com/office/officeart/2005/8/layout/hList1"/>
    <dgm:cxn modelId="{2D2062B9-FFD8-EE41-BC87-BA02BF71E119}" srcId="{5CAEEE23-34D4-4681-A499-3F08F2E8A0E8}" destId="{CAFA703C-2908-A343-AAA0-05220D1C11E4}" srcOrd="1" destOrd="0" parTransId="{9E0D04A9-9A28-CC46-9D27-F04C217B9C1F}" sibTransId="{B0BB0C8C-21D1-CA49-858C-E7597F8B5E71}"/>
    <dgm:cxn modelId="{2AEBC91C-1281-46FF-B895-1651E30B1E37}" type="presOf" srcId="{5B979B4A-F9A4-4480-A33C-0957B8BADFD3}" destId="{8F27B0EA-5C4F-428C-A2B7-217986B5EFE2}" srcOrd="0" destOrd="0" presId="urn:microsoft.com/office/officeart/2005/8/layout/hList1"/>
    <dgm:cxn modelId="{AAFCB4FE-1730-4F93-BC90-4A9EF97AAE0A}" srcId="{5CAEEE23-34D4-4681-A499-3F08F2E8A0E8}" destId="{5B979B4A-F9A4-4480-A33C-0957B8BADFD3}" srcOrd="0" destOrd="0" parTransId="{697C3B69-EDC4-4A54-9546-72E4F3725B21}" sibTransId="{DD85A815-26F2-4C71-BB87-74DC2CFB8A55}"/>
    <dgm:cxn modelId="{48050FAC-AD7F-43E3-96D4-F06A4B778D47}" type="presOf" srcId="{F271A9F3-C416-4FC6-B8AC-6D56F52A33A3}" destId="{2CD5BDFA-074D-4C9F-9FB3-D4D3337EF012}" srcOrd="0" destOrd="1" presId="urn:microsoft.com/office/officeart/2005/8/layout/hList1"/>
    <dgm:cxn modelId="{95F2161D-4238-421A-BE9B-C8CD627D177D}" srcId="{686FCC87-DFB8-4A54-BDEB-794B48A67DDA}" destId="{F271A9F3-C416-4FC6-B8AC-6D56F52A33A3}" srcOrd="1" destOrd="0" parTransId="{2C1AE46F-D15E-459C-A02C-B21736054C24}" sibTransId="{BA175AE7-B00A-40F6-B396-31E7E6BA568D}"/>
    <dgm:cxn modelId="{460233A0-B561-4E6C-99D4-507DCE309F33}" srcId="{67127CC2-86F3-48A5-BD09-6062CA527278}" destId="{5CAEEE23-34D4-4681-A499-3F08F2E8A0E8}" srcOrd="2" destOrd="0" parTransId="{32FCD0CB-382C-463E-96D3-4E442B03663E}" sibTransId="{1FEB6167-6365-4E1E-B227-EA8AA090E5E9}"/>
    <dgm:cxn modelId="{0F77D70B-74BC-47E2-8E5C-0AA9CA2A2B72}" type="presOf" srcId="{6952F59C-9D17-4CCA-B257-12119556A820}" destId="{FF3EF6EB-2797-4A61-85AC-D733E3696625}" srcOrd="0" destOrd="0" presId="urn:microsoft.com/office/officeart/2005/8/layout/hList1"/>
    <dgm:cxn modelId="{B03D88D4-836B-4156-8637-B4DC4455E402}" type="presOf" srcId="{2E66C3DC-49BA-4C62-BBAC-2246315BFCBF}" destId="{3A18FFED-71F7-4F41-95F2-3DC1429E1740}" srcOrd="0" destOrd="1" presId="urn:microsoft.com/office/officeart/2005/8/layout/hList1"/>
    <dgm:cxn modelId="{AA97A650-218A-411A-BE64-BCE3ED576FBB}" type="presOf" srcId="{686FCC87-DFB8-4A54-BDEB-794B48A67DDA}" destId="{F5AEA2DD-7AF1-45A1-9346-FC7F664A228B}" srcOrd="0" destOrd="0" presId="urn:microsoft.com/office/officeart/2005/8/layout/hList1"/>
    <dgm:cxn modelId="{4CD84E0B-A97E-409B-A251-9603E091B0E6}" srcId="{686FCC87-DFB8-4A54-BDEB-794B48A67DDA}" destId="{FE9FE4C9-2078-4BA0-95A4-FB271B73823F}" srcOrd="0" destOrd="0" parTransId="{BEEC89DD-AD02-492B-A7A3-1301B3F50C23}" sibTransId="{101F2E21-453A-4CE6-930C-15A1EB024A92}"/>
    <dgm:cxn modelId="{7A57418B-0E97-4103-8F27-7C5F8C1D71F9}" type="presOf" srcId="{E1FACF22-C64C-4BD5-8CAD-871239DC3406}" destId="{2CD5BDFA-074D-4C9F-9FB3-D4D3337EF012}" srcOrd="0" destOrd="3" presId="urn:microsoft.com/office/officeart/2005/8/layout/hList1"/>
    <dgm:cxn modelId="{3C5C2CB7-E4F8-4867-B3FD-FA0A38416D2D}" srcId="{67127CC2-86F3-48A5-BD09-6062CA527278}" destId="{6952F59C-9D17-4CCA-B257-12119556A820}" srcOrd="0" destOrd="0" parTransId="{792D6045-165B-4419-8421-ECA9708A183D}" sibTransId="{46E91E29-FAB5-438A-942C-E3CD8CF5543B}"/>
    <dgm:cxn modelId="{F5ED1A3E-3852-4B15-85DE-B500373F2BA1}" type="presOf" srcId="{F2528E4D-A49E-4592-A3BA-1DF484543C94}" destId="{3A18FFED-71F7-4F41-95F2-3DC1429E1740}" srcOrd="0" destOrd="0" presId="urn:microsoft.com/office/officeart/2005/8/layout/hList1"/>
    <dgm:cxn modelId="{B6516AD7-B843-48C7-BCD9-A0B79AC2D57E}" type="presOf" srcId="{0BCCE505-59E2-44F1-BDD5-A1A6A5B2FBD8}" destId="{2CD5BDFA-074D-4C9F-9FB3-D4D3337EF012}" srcOrd="0" destOrd="2" presId="urn:microsoft.com/office/officeart/2005/8/layout/hList1"/>
    <dgm:cxn modelId="{99F6C71A-1779-46EB-9BE1-B2B58AA0F413}" srcId="{6952F59C-9D17-4CCA-B257-12119556A820}" destId="{F2528E4D-A49E-4592-A3BA-1DF484543C94}" srcOrd="0" destOrd="0" parTransId="{7E27744B-482B-4E7C-A1C6-AE7632F2F903}" sibTransId="{540C64C7-6290-4B3B-9037-DF540151A1E2}"/>
    <dgm:cxn modelId="{D4B2A033-B8A7-43F6-93BA-9D4F64AE7C04}" type="presOf" srcId="{3BBD1165-3812-45DD-8F19-183FF4652D35}" destId="{3A18FFED-71F7-4F41-95F2-3DC1429E1740}" srcOrd="0" destOrd="2" presId="urn:microsoft.com/office/officeart/2005/8/layout/hList1"/>
    <dgm:cxn modelId="{43BDC9DD-5F54-42E4-A7D0-08CF34B2547D}" srcId="{686FCC87-DFB8-4A54-BDEB-794B48A67DDA}" destId="{0BCCE505-59E2-44F1-BDD5-A1A6A5B2FBD8}" srcOrd="2" destOrd="0" parTransId="{C1F761AC-4F5F-41EA-9CAC-F88C7ADE140C}" sibTransId="{D1513B0C-80D3-4922-8B18-9085C4454EB1}"/>
    <dgm:cxn modelId="{6B6E4C5C-604E-4E5F-B42C-2C54EB30E549}" srcId="{6952F59C-9D17-4CCA-B257-12119556A820}" destId="{2E66C3DC-49BA-4C62-BBAC-2246315BFCBF}" srcOrd="1" destOrd="0" parTransId="{3F199FDF-D57A-4DE9-B903-FDB37DF0ED50}" sibTransId="{6A47BF9A-9A2B-406D-87B7-493D9624992E}"/>
    <dgm:cxn modelId="{DD4B779C-B585-47B9-BD28-9734B49F1ADA}" srcId="{686FCC87-DFB8-4A54-BDEB-794B48A67DDA}" destId="{E1FACF22-C64C-4BD5-8CAD-871239DC3406}" srcOrd="3" destOrd="0" parTransId="{8BBDAB97-48EB-4B83-93BF-C466E69D3626}" sibTransId="{15990A35-8D28-4954-9968-FE4594753F46}"/>
    <dgm:cxn modelId="{32298419-3E3F-6A42-B9A1-43AF17B99CBC}" type="presOf" srcId="{CAFA703C-2908-A343-AAA0-05220D1C11E4}" destId="{8F27B0EA-5C4F-428C-A2B7-217986B5EFE2}" srcOrd="0" destOrd="1" presId="urn:microsoft.com/office/officeart/2005/8/layout/hList1"/>
    <dgm:cxn modelId="{2691F987-E64B-4E52-9D02-E4FF7B36C2DF}" type="presOf" srcId="{5CAEEE23-34D4-4681-A499-3F08F2E8A0E8}" destId="{26ACDD2D-EF54-419D-823E-F90A80BDF66B}" srcOrd="0" destOrd="0" presId="urn:microsoft.com/office/officeart/2005/8/layout/hList1"/>
    <dgm:cxn modelId="{0E7659A5-EB33-437B-8995-F6E05CCB427F}" type="presParOf" srcId="{9CC7227B-8285-4A71-8C5E-6BE6E5E91A4E}" destId="{51A4E0F0-EDA6-4AB3-BEBF-97081AB2FA28}" srcOrd="0" destOrd="0" presId="urn:microsoft.com/office/officeart/2005/8/layout/hList1"/>
    <dgm:cxn modelId="{5E697A69-E355-4BA7-9C87-5B809B56EEAF}" type="presParOf" srcId="{51A4E0F0-EDA6-4AB3-BEBF-97081AB2FA28}" destId="{FF3EF6EB-2797-4A61-85AC-D733E3696625}" srcOrd="0" destOrd="0" presId="urn:microsoft.com/office/officeart/2005/8/layout/hList1"/>
    <dgm:cxn modelId="{E6BF53D8-240C-4EAC-8066-A9D758FE60A3}" type="presParOf" srcId="{51A4E0F0-EDA6-4AB3-BEBF-97081AB2FA28}" destId="{3A18FFED-71F7-4F41-95F2-3DC1429E1740}" srcOrd="1" destOrd="0" presId="urn:microsoft.com/office/officeart/2005/8/layout/hList1"/>
    <dgm:cxn modelId="{35D7BE7D-B789-42C8-B27B-2C5D0AF18EFA}" type="presParOf" srcId="{9CC7227B-8285-4A71-8C5E-6BE6E5E91A4E}" destId="{061E7148-04D6-4078-A40C-A804C0DA1C97}" srcOrd="1" destOrd="0" presId="urn:microsoft.com/office/officeart/2005/8/layout/hList1"/>
    <dgm:cxn modelId="{C8C19586-F54D-44E1-B8CB-B20BDDA33CF9}" type="presParOf" srcId="{9CC7227B-8285-4A71-8C5E-6BE6E5E91A4E}" destId="{0DF4A6B9-A201-4197-B630-D64A839EA438}" srcOrd="2" destOrd="0" presId="urn:microsoft.com/office/officeart/2005/8/layout/hList1"/>
    <dgm:cxn modelId="{755D85EE-E3BA-467B-A1C8-DFFCAEEE4FF4}" type="presParOf" srcId="{0DF4A6B9-A201-4197-B630-D64A839EA438}" destId="{F5AEA2DD-7AF1-45A1-9346-FC7F664A228B}" srcOrd="0" destOrd="0" presId="urn:microsoft.com/office/officeart/2005/8/layout/hList1"/>
    <dgm:cxn modelId="{83F5CEE9-46CA-4345-B375-01CD8CC71EF6}" type="presParOf" srcId="{0DF4A6B9-A201-4197-B630-D64A839EA438}" destId="{2CD5BDFA-074D-4C9F-9FB3-D4D3337EF012}" srcOrd="1" destOrd="0" presId="urn:microsoft.com/office/officeart/2005/8/layout/hList1"/>
    <dgm:cxn modelId="{64F95F39-137E-4F23-BCC8-1C6667BBDE47}" type="presParOf" srcId="{9CC7227B-8285-4A71-8C5E-6BE6E5E91A4E}" destId="{A5C27D1A-C3FC-4A43-B31A-722C92AD78B6}" srcOrd="3" destOrd="0" presId="urn:microsoft.com/office/officeart/2005/8/layout/hList1"/>
    <dgm:cxn modelId="{EB48A744-BE22-45EA-B0EE-50021A025E79}" type="presParOf" srcId="{9CC7227B-8285-4A71-8C5E-6BE6E5E91A4E}" destId="{8B2C71FA-0E10-428A-A983-B7E70A56FC63}" srcOrd="4" destOrd="0" presId="urn:microsoft.com/office/officeart/2005/8/layout/hList1"/>
    <dgm:cxn modelId="{E1D247AC-9F1A-4C8A-B864-E9EBDBA8A120}" type="presParOf" srcId="{8B2C71FA-0E10-428A-A983-B7E70A56FC63}" destId="{26ACDD2D-EF54-419D-823E-F90A80BDF66B}" srcOrd="0" destOrd="0" presId="urn:microsoft.com/office/officeart/2005/8/layout/hList1"/>
    <dgm:cxn modelId="{5EC71EDA-A378-4BFA-86AF-A9038AF394EC}" type="presParOf" srcId="{8B2C71FA-0E10-428A-A983-B7E70A56FC63}" destId="{8F27B0EA-5C4F-428C-A2B7-217986B5EFE2}"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19593C1-7679-0B4A-9650-C72EA41CE12D}" type="doc">
      <dgm:prSet loTypeId="urn:microsoft.com/office/officeart/2005/8/layout/hList1" loCatId="" qsTypeId="urn:microsoft.com/office/officeart/2005/8/quickstyle/simple4" qsCatId="simple" csTypeId="urn:microsoft.com/office/officeart/2005/8/colors/colorful1" csCatId="colorful" phldr="1"/>
      <dgm:spPr/>
      <dgm:t>
        <a:bodyPr/>
        <a:lstStyle/>
        <a:p>
          <a:endParaRPr lang="en-US"/>
        </a:p>
      </dgm:t>
    </dgm:pt>
    <dgm:pt modelId="{2C36FEDC-B44F-BC4C-B1F2-CA350ED3E3CF}">
      <dgm:prSet phldrT="[Text]" custT="1"/>
      <dgm:spPr/>
      <dgm:t>
        <a:bodyPr/>
        <a:lstStyle/>
        <a:p>
          <a:r>
            <a:rPr lang="en-US" sz="1400" dirty="0" smtClean="0"/>
            <a:t>Fall, 1</a:t>
          </a:r>
          <a:r>
            <a:rPr lang="en-US" sz="1400" baseline="30000" dirty="0" smtClean="0"/>
            <a:t>st</a:t>
          </a:r>
          <a:r>
            <a:rPr lang="en-US" sz="1400" dirty="0" smtClean="0"/>
            <a:t> year</a:t>
          </a:r>
          <a:endParaRPr lang="en-US" sz="1400" dirty="0"/>
        </a:p>
      </dgm:t>
    </dgm:pt>
    <dgm:pt modelId="{02EE469A-D815-3B4C-9A6F-9FCBF0CF0A48}" type="parTrans" cxnId="{2E7F0710-75B3-4B46-A045-4CE8818390E3}">
      <dgm:prSet/>
      <dgm:spPr/>
      <dgm:t>
        <a:bodyPr/>
        <a:lstStyle/>
        <a:p>
          <a:endParaRPr lang="en-US" sz="1200"/>
        </a:p>
      </dgm:t>
    </dgm:pt>
    <dgm:pt modelId="{C9DAFB0A-6416-0048-BAA8-F870C47D079B}" type="sibTrans" cxnId="{2E7F0710-75B3-4B46-A045-4CE8818390E3}">
      <dgm:prSet/>
      <dgm:spPr/>
      <dgm:t>
        <a:bodyPr/>
        <a:lstStyle/>
        <a:p>
          <a:endParaRPr lang="en-US" sz="1200"/>
        </a:p>
      </dgm:t>
    </dgm:pt>
    <dgm:pt modelId="{1DD6D803-868B-694D-B6B3-2D022C9454B1}">
      <dgm:prSet phldrT="[Text]" phldr="1" custT="1"/>
      <dgm:spPr>
        <a:solidFill>
          <a:schemeClr val="bg1"/>
        </a:solidFill>
      </dgm:spPr>
      <dgm:t>
        <a:bodyPr/>
        <a:lstStyle/>
        <a:p>
          <a:endParaRPr lang="en-US" sz="1200"/>
        </a:p>
      </dgm:t>
    </dgm:pt>
    <dgm:pt modelId="{7244C8D3-E17C-584C-A701-92D5B5CFD84C}" type="parTrans" cxnId="{6037821E-345D-8047-9882-492DBCEFDCC0}">
      <dgm:prSet/>
      <dgm:spPr/>
      <dgm:t>
        <a:bodyPr/>
        <a:lstStyle/>
        <a:p>
          <a:endParaRPr lang="en-US" sz="1200"/>
        </a:p>
      </dgm:t>
    </dgm:pt>
    <dgm:pt modelId="{03B25902-5644-7240-8313-9E2AFA2F18DA}" type="sibTrans" cxnId="{6037821E-345D-8047-9882-492DBCEFDCC0}">
      <dgm:prSet/>
      <dgm:spPr/>
      <dgm:t>
        <a:bodyPr/>
        <a:lstStyle/>
        <a:p>
          <a:endParaRPr lang="en-US" sz="1200"/>
        </a:p>
      </dgm:t>
    </dgm:pt>
    <dgm:pt modelId="{1377BBAD-778F-A345-8C20-6B4F8CE12E4E}">
      <dgm:prSet phldrT="[Text]" phldr="1" custT="1"/>
      <dgm:spPr>
        <a:solidFill>
          <a:schemeClr val="bg1"/>
        </a:solidFill>
      </dgm:spPr>
      <dgm:t>
        <a:bodyPr/>
        <a:lstStyle/>
        <a:p>
          <a:endParaRPr lang="en-US" sz="1200"/>
        </a:p>
      </dgm:t>
    </dgm:pt>
    <dgm:pt modelId="{AEA8844B-80FE-D24D-AA7A-67EE96C058BF}" type="parTrans" cxnId="{1784BEFF-AEF4-5E47-A9BD-69CD48A89414}">
      <dgm:prSet/>
      <dgm:spPr/>
      <dgm:t>
        <a:bodyPr/>
        <a:lstStyle/>
        <a:p>
          <a:endParaRPr lang="en-US" sz="1200"/>
        </a:p>
      </dgm:t>
    </dgm:pt>
    <dgm:pt modelId="{26A9481B-6F4F-CD47-8A57-D72E7B9276A7}" type="sibTrans" cxnId="{1784BEFF-AEF4-5E47-A9BD-69CD48A89414}">
      <dgm:prSet/>
      <dgm:spPr/>
      <dgm:t>
        <a:bodyPr/>
        <a:lstStyle/>
        <a:p>
          <a:endParaRPr lang="en-US" sz="1200"/>
        </a:p>
      </dgm:t>
    </dgm:pt>
    <dgm:pt modelId="{B4A12BE1-1825-5A46-8E97-C02C7B04C475}">
      <dgm:prSet phldrT="[Text]" custT="1"/>
      <dgm:spPr>
        <a:ln w="38100" cmpd="sng">
          <a:solidFill>
            <a:srgbClr val="FF0000"/>
          </a:solidFill>
        </a:ln>
      </dgm:spPr>
      <dgm:t>
        <a:bodyPr/>
        <a:lstStyle/>
        <a:p>
          <a:r>
            <a:rPr lang="en-US" sz="1400" dirty="0" smtClean="0"/>
            <a:t>Spring, 1</a:t>
          </a:r>
          <a:r>
            <a:rPr lang="en-US" sz="1400" baseline="30000" dirty="0" smtClean="0"/>
            <a:t>st</a:t>
          </a:r>
          <a:r>
            <a:rPr lang="en-US" sz="1400" dirty="0" smtClean="0"/>
            <a:t> year</a:t>
          </a:r>
          <a:endParaRPr lang="en-US" sz="1400" dirty="0"/>
        </a:p>
      </dgm:t>
    </dgm:pt>
    <dgm:pt modelId="{3063F4B9-70BE-ED4F-9481-971A7A9A27D7}" type="parTrans" cxnId="{1527E1B1-D8CA-C544-B5B6-7BC7FCC2CAA3}">
      <dgm:prSet/>
      <dgm:spPr/>
      <dgm:t>
        <a:bodyPr/>
        <a:lstStyle/>
        <a:p>
          <a:endParaRPr lang="en-US" sz="1200"/>
        </a:p>
      </dgm:t>
    </dgm:pt>
    <dgm:pt modelId="{BC0D5EED-0554-FA4C-A789-22117FE2DA88}" type="sibTrans" cxnId="{1527E1B1-D8CA-C544-B5B6-7BC7FCC2CAA3}">
      <dgm:prSet/>
      <dgm:spPr/>
      <dgm:t>
        <a:bodyPr/>
        <a:lstStyle/>
        <a:p>
          <a:endParaRPr lang="en-US" sz="1200"/>
        </a:p>
      </dgm:t>
    </dgm:pt>
    <dgm:pt modelId="{7DD7C49D-3B77-3349-AAD9-3C16580F1CBE}">
      <dgm:prSet phldrT="[Text]" custT="1"/>
      <dgm:spPr>
        <a:solidFill>
          <a:schemeClr val="bg1"/>
        </a:solidFill>
        <a:ln w="38100" cmpd="sng">
          <a:solidFill>
            <a:srgbClr val="FF0000"/>
          </a:solidFill>
        </a:ln>
      </dgm:spPr>
      <dgm:t>
        <a:bodyPr/>
        <a:lstStyle/>
        <a:p>
          <a:r>
            <a:rPr lang="en-US" sz="1200" dirty="0" smtClean="0">
              <a:solidFill>
                <a:srgbClr val="FFFF00"/>
              </a:solidFill>
            </a:rPr>
            <a:t>Student develops capstone proposal</a:t>
          </a:r>
          <a:endParaRPr lang="en-US" sz="1200" dirty="0">
            <a:solidFill>
              <a:srgbClr val="FFFF00"/>
            </a:solidFill>
          </a:endParaRPr>
        </a:p>
      </dgm:t>
    </dgm:pt>
    <dgm:pt modelId="{8F1F9302-9527-844C-AC3C-11DA9DC24039}" type="parTrans" cxnId="{67EF6D11-981B-214C-A447-DD1DD4D1FC7D}">
      <dgm:prSet/>
      <dgm:spPr/>
      <dgm:t>
        <a:bodyPr/>
        <a:lstStyle/>
        <a:p>
          <a:endParaRPr lang="en-US" sz="1200"/>
        </a:p>
      </dgm:t>
    </dgm:pt>
    <dgm:pt modelId="{5FC27527-C1F1-2D42-B0A5-8D70DE7165DD}" type="sibTrans" cxnId="{67EF6D11-981B-214C-A447-DD1DD4D1FC7D}">
      <dgm:prSet/>
      <dgm:spPr/>
      <dgm:t>
        <a:bodyPr/>
        <a:lstStyle/>
        <a:p>
          <a:endParaRPr lang="en-US" sz="1200"/>
        </a:p>
      </dgm:t>
    </dgm:pt>
    <dgm:pt modelId="{E73149DB-43FD-4747-9BCC-3A9EC8A63821}">
      <dgm:prSet phldrT="[Text]" custT="1"/>
      <dgm:spPr/>
      <dgm:t>
        <a:bodyPr/>
        <a:lstStyle/>
        <a:p>
          <a:r>
            <a:rPr lang="en-US" sz="1400" dirty="0" smtClean="0"/>
            <a:t>Summer, 1</a:t>
          </a:r>
          <a:r>
            <a:rPr lang="en-US" sz="1400" baseline="30000" dirty="0" smtClean="0"/>
            <a:t>st</a:t>
          </a:r>
          <a:r>
            <a:rPr lang="en-US" sz="1400" dirty="0" smtClean="0"/>
            <a:t> year</a:t>
          </a:r>
          <a:endParaRPr lang="en-US" sz="1400" dirty="0"/>
        </a:p>
      </dgm:t>
    </dgm:pt>
    <dgm:pt modelId="{857BEBFF-C31C-424B-A00A-94AA82737732}" type="parTrans" cxnId="{E48D632C-2F45-1243-ACE5-26B933CD48F2}">
      <dgm:prSet/>
      <dgm:spPr/>
      <dgm:t>
        <a:bodyPr/>
        <a:lstStyle/>
        <a:p>
          <a:endParaRPr lang="en-US" sz="1200"/>
        </a:p>
      </dgm:t>
    </dgm:pt>
    <dgm:pt modelId="{14650369-93D3-9942-A27F-31FD73424BBB}" type="sibTrans" cxnId="{E48D632C-2F45-1243-ACE5-26B933CD48F2}">
      <dgm:prSet/>
      <dgm:spPr/>
      <dgm:t>
        <a:bodyPr/>
        <a:lstStyle/>
        <a:p>
          <a:endParaRPr lang="en-US" sz="1200"/>
        </a:p>
      </dgm:t>
    </dgm:pt>
    <dgm:pt modelId="{D3BB6DA5-EFF0-A741-8AFF-76AABB290396}">
      <dgm:prSet phldrT="[Text]" custT="1"/>
      <dgm:spPr>
        <a:solidFill>
          <a:schemeClr val="bg1"/>
        </a:solidFill>
      </dgm:spPr>
      <dgm:t>
        <a:bodyPr/>
        <a:lstStyle/>
        <a:p>
          <a:r>
            <a:rPr lang="en-US" sz="1200" dirty="0" smtClean="0">
              <a:solidFill>
                <a:srgbClr val="FFFF00"/>
              </a:solidFill>
            </a:rPr>
            <a:t>Develops entry level skills as practitioner through Level II FW</a:t>
          </a:r>
          <a:endParaRPr lang="en-US" sz="1200" dirty="0">
            <a:solidFill>
              <a:srgbClr val="FFFF00"/>
            </a:solidFill>
          </a:endParaRPr>
        </a:p>
      </dgm:t>
    </dgm:pt>
    <dgm:pt modelId="{BE6FA8DD-6A9C-704B-9895-5BB12D0BE232}" type="parTrans" cxnId="{1ED44EBF-A102-B942-ABB2-0044F77AAE98}">
      <dgm:prSet/>
      <dgm:spPr/>
      <dgm:t>
        <a:bodyPr/>
        <a:lstStyle/>
        <a:p>
          <a:endParaRPr lang="en-US" sz="1200"/>
        </a:p>
      </dgm:t>
    </dgm:pt>
    <dgm:pt modelId="{D6B91DD2-1645-4A44-B71D-C5727320607D}" type="sibTrans" cxnId="{1ED44EBF-A102-B942-ABB2-0044F77AAE98}">
      <dgm:prSet/>
      <dgm:spPr/>
      <dgm:t>
        <a:bodyPr/>
        <a:lstStyle/>
        <a:p>
          <a:endParaRPr lang="en-US" sz="1200"/>
        </a:p>
      </dgm:t>
    </dgm:pt>
    <dgm:pt modelId="{137C5A09-63EB-C844-9240-E58C2A2232C5}">
      <dgm:prSet phldrT="[Text]" phldr="1" custT="1"/>
      <dgm:spPr>
        <a:solidFill>
          <a:schemeClr val="bg1"/>
        </a:solidFill>
      </dgm:spPr>
      <dgm:t>
        <a:bodyPr/>
        <a:lstStyle/>
        <a:p>
          <a:endParaRPr lang="en-US" sz="1200"/>
        </a:p>
      </dgm:t>
    </dgm:pt>
    <dgm:pt modelId="{A064F853-745F-0A4F-8D34-B20F9F3CEE15}" type="parTrans" cxnId="{6647AA98-28A4-D340-A17F-713E153D141B}">
      <dgm:prSet/>
      <dgm:spPr/>
      <dgm:t>
        <a:bodyPr/>
        <a:lstStyle/>
        <a:p>
          <a:endParaRPr lang="en-US" sz="1200"/>
        </a:p>
      </dgm:t>
    </dgm:pt>
    <dgm:pt modelId="{AB601FF1-FB2F-FE41-933A-C7F5F152C901}" type="sibTrans" cxnId="{6647AA98-28A4-D340-A17F-713E153D141B}">
      <dgm:prSet/>
      <dgm:spPr/>
      <dgm:t>
        <a:bodyPr/>
        <a:lstStyle/>
        <a:p>
          <a:endParaRPr lang="en-US" sz="1200"/>
        </a:p>
      </dgm:t>
    </dgm:pt>
    <dgm:pt modelId="{E9D86481-52D4-3649-86AE-7592A78FF27E}">
      <dgm:prSet custT="1"/>
      <dgm:spPr/>
      <dgm:t>
        <a:bodyPr/>
        <a:lstStyle/>
        <a:p>
          <a:r>
            <a:rPr lang="en-US" sz="1400" dirty="0" smtClean="0"/>
            <a:t>Spring, 1</a:t>
          </a:r>
          <a:r>
            <a:rPr lang="en-US" sz="1400" baseline="30000" dirty="0" smtClean="0"/>
            <a:t>st</a:t>
          </a:r>
          <a:r>
            <a:rPr lang="en-US" sz="1400" dirty="0" smtClean="0"/>
            <a:t> year</a:t>
          </a:r>
          <a:endParaRPr lang="en-US" sz="1400" dirty="0"/>
        </a:p>
      </dgm:t>
    </dgm:pt>
    <dgm:pt modelId="{652627BA-1181-EF47-8DA3-4EA9A37748A7}" type="parTrans" cxnId="{A0E1736E-2D94-2048-A51D-5941D5404440}">
      <dgm:prSet/>
      <dgm:spPr/>
      <dgm:t>
        <a:bodyPr/>
        <a:lstStyle/>
        <a:p>
          <a:endParaRPr lang="en-US" sz="1200"/>
        </a:p>
      </dgm:t>
    </dgm:pt>
    <dgm:pt modelId="{F90A7E2B-B153-054B-B425-7DEC4DA4C290}" type="sibTrans" cxnId="{A0E1736E-2D94-2048-A51D-5941D5404440}">
      <dgm:prSet/>
      <dgm:spPr/>
      <dgm:t>
        <a:bodyPr/>
        <a:lstStyle/>
        <a:p>
          <a:endParaRPr lang="en-US" sz="1200"/>
        </a:p>
      </dgm:t>
    </dgm:pt>
    <dgm:pt modelId="{19039F52-20DA-F041-8B85-829CFA91FADA}">
      <dgm:prSet custT="1"/>
      <dgm:spPr/>
      <dgm:t>
        <a:bodyPr/>
        <a:lstStyle/>
        <a:p>
          <a:r>
            <a:rPr lang="en-US" sz="1400" dirty="0" smtClean="0"/>
            <a:t>Summer, 1</a:t>
          </a:r>
          <a:r>
            <a:rPr lang="en-US" sz="1400" baseline="30000" dirty="0" smtClean="0"/>
            <a:t>st</a:t>
          </a:r>
          <a:r>
            <a:rPr lang="en-US" sz="1400" dirty="0" smtClean="0"/>
            <a:t> year</a:t>
          </a:r>
          <a:endParaRPr lang="en-US" sz="1400" dirty="0"/>
        </a:p>
      </dgm:t>
    </dgm:pt>
    <dgm:pt modelId="{B035E0E4-93F7-E240-98C7-FC713E4ABB63}" type="parTrans" cxnId="{745DD0B4-FD19-5E4C-9C8F-FEE41BE13EEA}">
      <dgm:prSet/>
      <dgm:spPr/>
      <dgm:t>
        <a:bodyPr/>
        <a:lstStyle/>
        <a:p>
          <a:endParaRPr lang="en-US" sz="1200"/>
        </a:p>
      </dgm:t>
    </dgm:pt>
    <dgm:pt modelId="{62120631-7F18-4D48-B332-F7C8D4256242}" type="sibTrans" cxnId="{745DD0B4-FD19-5E4C-9C8F-FEE41BE13EEA}">
      <dgm:prSet/>
      <dgm:spPr/>
      <dgm:t>
        <a:bodyPr/>
        <a:lstStyle/>
        <a:p>
          <a:endParaRPr lang="en-US" sz="1200"/>
        </a:p>
      </dgm:t>
    </dgm:pt>
    <dgm:pt modelId="{BD6D543B-D8ED-D047-8972-1346542CDC56}">
      <dgm:prSet custT="1"/>
      <dgm:spPr/>
      <dgm:t>
        <a:bodyPr/>
        <a:lstStyle/>
        <a:p>
          <a:r>
            <a:rPr lang="en-US" sz="1400" dirty="0" smtClean="0"/>
            <a:t>Fall, 1</a:t>
          </a:r>
          <a:r>
            <a:rPr lang="en-US" sz="1400" baseline="30000" dirty="0" smtClean="0"/>
            <a:t>st</a:t>
          </a:r>
          <a:r>
            <a:rPr lang="en-US" sz="1400" dirty="0" smtClean="0"/>
            <a:t> year</a:t>
          </a:r>
          <a:endParaRPr lang="en-US" sz="1400" dirty="0"/>
        </a:p>
      </dgm:t>
    </dgm:pt>
    <dgm:pt modelId="{72908801-5641-FE4B-AFE7-E763C46753D5}" type="parTrans" cxnId="{C6EDFF96-D1E1-A249-8BFE-8DBA2A93CBBC}">
      <dgm:prSet/>
      <dgm:spPr/>
      <dgm:t>
        <a:bodyPr/>
        <a:lstStyle/>
        <a:p>
          <a:endParaRPr lang="en-US" sz="1200"/>
        </a:p>
      </dgm:t>
    </dgm:pt>
    <dgm:pt modelId="{981AAEAB-70A4-E64B-A3A0-6CC83E49B14A}" type="sibTrans" cxnId="{C6EDFF96-D1E1-A249-8BFE-8DBA2A93CBBC}">
      <dgm:prSet/>
      <dgm:spPr/>
      <dgm:t>
        <a:bodyPr/>
        <a:lstStyle/>
        <a:p>
          <a:endParaRPr lang="en-US" sz="1200"/>
        </a:p>
      </dgm:t>
    </dgm:pt>
    <dgm:pt modelId="{B7D2B279-ABD8-E74C-9B82-B0660136187E}">
      <dgm:prSet custT="1"/>
      <dgm:spPr/>
      <dgm:t>
        <a:bodyPr/>
        <a:lstStyle/>
        <a:p>
          <a:r>
            <a:rPr lang="en-US" sz="1200" b="0" smtClean="0">
              <a:solidFill>
                <a:schemeClr val="accent3"/>
              </a:solidFill>
            </a:rPr>
            <a:t>Introduce Doctoral  capstone</a:t>
          </a:r>
          <a:endParaRPr lang="en-US" sz="1200" b="0" dirty="0">
            <a:solidFill>
              <a:schemeClr val="accent3"/>
            </a:solidFill>
          </a:endParaRPr>
        </a:p>
      </dgm:t>
    </dgm:pt>
    <dgm:pt modelId="{1D86DBA8-BBE6-A94B-B90E-04DFF8061AC7}" type="parTrans" cxnId="{A8762F4C-0DDF-8F41-91CF-8A565D17BC45}">
      <dgm:prSet/>
      <dgm:spPr/>
      <dgm:t>
        <a:bodyPr/>
        <a:lstStyle/>
        <a:p>
          <a:endParaRPr lang="en-US"/>
        </a:p>
      </dgm:t>
    </dgm:pt>
    <dgm:pt modelId="{98F955E6-6096-564B-BF96-51AE492ECE2E}" type="sibTrans" cxnId="{A8762F4C-0DDF-8F41-91CF-8A565D17BC45}">
      <dgm:prSet/>
      <dgm:spPr/>
      <dgm:t>
        <a:bodyPr/>
        <a:lstStyle/>
        <a:p>
          <a:endParaRPr lang="en-US"/>
        </a:p>
      </dgm:t>
    </dgm:pt>
    <dgm:pt modelId="{419FBB82-E855-7944-9610-6C939C855CE5}">
      <dgm:prSet custT="1"/>
      <dgm:spPr/>
      <dgm:t>
        <a:bodyPr/>
        <a:lstStyle/>
        <a:p>
          <a:r>
            <a:rPr lang="en-US" sz="1200" b="0" smtClean="0">
              <a:solidFill>
                <a:schemeClr val="accent3"/>
              </a:solidFill>
            </a:rPr>
            <a:t>Discuss Relationship/difference between FW and capstone</a:t>
          </a:r>
          <a:endParaRPr lang="en-US" sz="1200" b="0" dirty="0">
            <a:solidFill>
              <a:schemeClr val="accent3"/>
            </a:solidFill>
          </a:endParaRPr>
        </a:p>
      </dgm:t>
    </dgm:pt>
    <dgm:pt modelId="{A1ED56DD-F00E-DD42-80E2-16F300F0027F}" type="parTrans" cxnId="{3605EF41-FA4D-B543-BD54-5A6FC9EC5A5B}">
      <dgm:prSet/>
      <dgm:spPr/>
      <dgm:t>
        <a:bodyPr/>
        <a:lstStyle/>
        <a:p>
          <a:endParaRPr lang="en-US"/>
        </a:p>
      </dgm:t>
    </dgm:pt>
    <dgm:pt modelId="{366A26E9-87EB-6946-ABA6-7D3EF3176B38}" type="sibTrans" cxnId="{3605EF41-FA4D-B543-BD54-5A6FC9EC5A5B}">
      <dgm:prSet/>
      <dgm:spPr/>
      <dgm:t>
        <a:bodyPr/>
        <a:lstStyle/>
        <a:p>
          <a:endParaRPr lang="en-US"/>
        </a:p>
      </dgm:t>
    </dgm:pt>
    <dgm:pt modelId="{26882632-C385-A84F-80E4-112A8C88C501}">
      <dgm:prSet/>
      <dgm:spPr>
        <a:solidFill>
          <a:schemeClr val="bg1"/>
        </a:solidFill>
      </dgm:spPr>
      <dgm:t>
        <a:bodyPr/>
        <a:lstStyle/>
        <a:p>
          <a:r>
            <a:rPr lang="en-US" smtClean="0">
              <a:solidFill>
                <a:srgbClr val="0BD0D9"/>
              </a:solidFill>
            </a:rPr>
            <a:t>Introduce Capstone course sequence</a:t>
          </a:r>
          <a:endParaRPr lang="en-US"/>
        </a:p>
      </dgm:t>
    </dgm:pt>
    <dgm:pt modelId="{5C06EA90-1906-2343-ACAF-AE1E58742FE1}" type="parTrans" cxnId="{B264DC05-4B1F-5F47-ACA0-5FBA2AFFA8C7}">
      <dgm:prSet/>
      <dgm:spPr/>
      <dgm:t>
        <a:bodyPr/>
        <a:lstStyle/>
        <a:p>
          <a:endParaRPr lang="en-US"/>
        </a:p>
      </dgm:t>
    </dgm:pt>
    <dgm:pt modelId="{07B2A34C-8C9E-2E4D-BF85-0CC7E0EE8F17}" type="sibTrans" cxnId="{B264DC05-4B1F-5F47-ACA0-5FBA2AFFA8C7}">
      <dgm:prSet/>
      <dgm:spPr/>
      <dgm:t>
        <a:bodyPr/>
        <a:lstStyle/>
        <a:p>
          <a:endParaRPr lang="en-US"/>
        </a:p>
      </dgm:t>
    </dgm:pt>
    <dgm:pt modelId="{996B08C4-CC23-9D44-91D1-0183D6D2F67F}">
      <dgm:prSet/>
      <dgm:spPr/>
      <dgm:t>
        <a:bodyPr/>
        <a:lstStyle/>
        <a:p>
          <a:r>
            <a:rPr lang="en-US" smtClean="0">
              <a:solidFill>
                <a:srgbClr val="0BD0D9"/>
              </a:solidFill>
            </a:rPr>
            <a:t>Discuss responsibility of student vs. mentor</a:t>
          </a:r>
          <a:endParaRPr lang="en-US" dirty="0">
            <a:solidFill>
              <a:srgbClr val="0BD0D9"/>
            </a:solidFill>
          </a:endParaRPr>
        </a:p>
      </dgm:t>
    </dgm:pt>
    <dgm:pt modelId="{05FD17BC-D979-2448-B525-4912CF72C977}" type="parTrans" cxnId="{ED9C906C-577C-1D4A-AE9D-4CC4A0069DF7}">
      <dgm:prSet/>
      <dgm:spPr/>
      <dgm:t>
        <a:bodyPr/>
        <a:lstStyle/>
        <a:p>
          <a:endParaRPr lang="en-US"/>
        </a:p>
      </dgm:t>
    </dgm:pt>
    <dgm:pt modelId="{E32D9745-DDF4-1D43-ADE1-86BFCBB8286B}" type="sibTrans" cxnId="{ED9C906C-577C-1D4A-AE9D-4CC4A0069DF7}">
      <dgm:prSet/>
      <dgm:spPr/>
      <dgm:t>
        <a:bodyPr/>
        <a:lstStyle/>
        <a:p>
          <a:endParaRPr lang="en-US"/>
        </a:p>
      </dgm:t>
    </dgm:pt>
    <dgm:pt modelId="{60E170A6-1EBE-0B4B-AA11-37C10E39A92D}">
      <dgm:prSet/>
      <dgm:spPr/>
      <dgm:t>
        <a:bodyPr/>
        <a:lstStyle/>
        <a:p>
          <a:r>
            <a:rPr lang="en-US" smtClean="0">
              <a:solidFill>
                <a:srgbClr val="FFFF00"/>
              </a:solidFill>
            </a:rPr>
            <a:t>Students attend </a:t>
          </a:r>
          <a:r>
            <a:rPr lang="en-US" b="0" smtClean="0">
              <a:solidFill>
                <a:srgbClr val="FFFF00"/>
              </a:solidFill>
            </a:rPr>
            <a:t>graduating</a:t>
          </a:r>
          <a:r>
            <a:rPr lang="en-US" smtClean="0">
              <a:solidFill>
                <a:srgbClr val="FFFF00"/>
              </a:solidFill>
            </a:rPr>
            <a:t> class capstone presentations</a:t>
          </a:r>
          <a:endParaRPr lang="en-US" dirty="0">
            <a:solidFill>
              <a:srgbClr val="FFFF00"/>
            </a:solidFill>
          </a:endParaRPr>
        </a:p>
      </dgm:t>
    </dgm:pt>
    <dgm:pt modelId="{24D72874-B3E5-AC46-A330-281EBE7FA2F1}" type="parTrans" cxnId="{169A3763-236C-454C-8B90-853B804220D4}">
      <dgm:prSet/>
      <dgm:spPr/>
      <dgm:t>
        <a:bodyPr/>
        <a:lstStyle/>
        <a:p>
          <a:endParaRPr lang="en-US"/>
        </a:p>
      </dgm:t>
    </dgm:pt>
    <dgm:pt modelId="{45403B42-0884-CC45-85AD-7254E2D42DD9}" type="sibTrans" cxnId="{169A3763-236C-454C-8B90-853B804220D4}">
      <dgm:prSet/>
      <dgm:spPr/>
      <dgm:t>
        <a:bodyPr/>
        <a:lstStyle/>
        <a:p>
          <a:endParaRPr lang="en-US"/>
        </a:p>
      </dgm:t>
    </dgm:pt>
    <dgm:pt modelId="{6C4015C0-5EF1-1140-B390-2275AAB81359}">
      <dgm:prSet/>
      <dgm:spPr>
        <a:solidFill>
          <a:schemeClr val="bg1"/>
        </a:solidFill>
      </dgm:spPr>
      <dgm:t>
        <a:bodyPr/>
        <a:lstStyle/>
        <a:p>
          <a:r>
            <a:rPr lang="en-US" smtClean="0">
              <a:solidFill>
                <a:schemeClr val="accent3"/>
              </a:solidFill>
            </a:rPr>
            <a:t>Introduce capstone manual </a:t>
          </a:r>
          <a:endParaRPr lang="en-US"/>
        </a:p>
      </dgm:t>
    </dgm:pt>
    <dgm:pt modelId="{B2790533-C9E6-8043-B972-B6826031A47F}" type="parTrans" cxnId="{BFDFB004-2BCF-DB44-B974-39AF0476D418}">
      <dgm:prSet/>
      <dgm:spPr/>
      <dgm:t>
        <a:bodyPr/>
        <a:lstStyle/>
        <a:p>
          <a:endParaRPr lang="en-US"/>
        </a:p>
      </dgm:t>
    </dgm:pt>
    <dgm:pt modelId="{30EF1BE0-4418-4147-9D82-3FD5F13ED48B}" type="sibTrans" cxnId="{BFDFB004-2BCF-DB44-B974-39AF0476D418}">
      <dgm:prSet/>
      <dgm:spPr/>
      <dgm:t>
        <a:bodyPr/>
        <a:lstStyle/>
        <a:p>
          <a:endParaRPr lang="en-US"/>
        </a:p>
      </dgm:t>
    </dgm:pt>
    <dgm:pt modelId="{F018885B-2839-D043-992F-C95375FD9621}">
      <dgm:prSet/>
      <dgm:spPr/>
      <dgm:t>
        <a:bodyPr/>
        <a:lstStyle/>
        <a:p>
          <a:r>
            <a:rPr lang="en-US" smtClean="0">
              <a:solidFill>
                <a:schemeClr val="accent3"/>
              </a:solidFill>
            </a:rPr>
            <a:t>Introduce exemplar capstone sites</a:t>
          </a:r>
          <a:endParaRPr lang="en-US" dirty="0">
            <a:solidFill>
              <a:schemeClr val="accent3"/>
            </a:solidFill>
          </a:endParaRPr>
        </a:p>
      </dgm:t>
    </dgm:pt>
    <dgm:pt modelId="{9C12C741-C333-884B-BE42-BC3DBE60D777}" type="parTrans" cxnId="{F5A9E1F0-8B80-2F43-9D00-7536E37892E1}">
      <dgm:prSet/>
      <dgm:spPr/>
      <dgm:t>
        <a:bodyPr/>
        <a:lstStyle/>
        <a:p>
          <a:endParaRPr lang="en-US"/>
        </a:p>
      </dgm:t>
    </dgm:pt>
    <dgm:pt modelId="{7DAD2D36-CB57-B648-B036-2E7424D55487}" type="sibTrans" cxnId="{F5A9E1F0-8B80-2F43-9D00-7536E37892E1}">
      <dgm:prSet/>
      <dgm:spPr/>
      <dgm:t>
        <a:bodyPr/>
        <a:lstStyle/>
        <a:p>
          <a:endParaRPr lang="en-US"/>
        </a:p>
      </dgm:t>
    </dgm:pt>
    <dgm:pt modelId="{3D23FE9C-C15C-D04D-BF4A-BEF7506E07B8}">
      <dgm:prSet/>
      <dgm:spPr/>
      <dgm:t>
        <a:bodyPr/>
        <a:lstStyle/>
        <a:p>
          <a:r>
            <a:rPr lang="en-US" dirty="0" smtClean="0">
              <a:solidFill>
                <a:srgbClr val="FFFF00"/>
              </a:solidFill>
            </a:rPr>
            <a:t>Students investigate and present on one potential capstone site</a:t>
          </a:r>
          <a:endParaRPr lang="en-US" dirty="0">
            <a:solidFill>
              <a:srgbClr val="FFFF00"/>
            </a:solidFill>
          </a:endParaRPr>
        </a:p>
      </dgm:t>
    </dgm:pt>
    <dgm:pt modelId="{38D5DC84-20BE-0B4C-87D0-D9B6B5D720CE}" type="parTrans" cxnId="{F4B3D58D-1495-CC4A-B3E0-63071D94FE98}">
      <dgm:prSet/>
      <dgm:spPr/>
      <dgm:t>
        <a:bodyPr/>
        <a:lstStyle/>
        <a:p>
          <a:endParaRPr lang="en-US"/>
        </a:p>
      </dgm:t>
    </dgm:pt>
    <dgm:pt modelId="{3E0C8FB9-7B9D-2242-94C6-93482E92F1E3}" type="sibTrans" cxnId="{F4B3D58D-1495-CC4A-B3E0-63071D94FE98}">
      <dgm:prSet/>
      <dgm:spPr/>
      <dgm:t>
        <a:bodyPr/>
        <a:lstStyle/>
        <a:p>
          <a:endParaRPr lang="en-US"/>
        </a:p>
      </dgm:t>
    </dgm:pt>
    <dgm:pt modelId="{79659D21-30DB-C64C-8572-1AC625C3890B}">
      <dgm:prSet/>
      <dgm:spPr>
        <a:solidFill>
          <a:schemeClr val="bg1"/>
        </a:solidFill>
      </dgm:spPr>
      <dgm:t>
        <a:bodyPr/>
        <a:lstStyle/>
        <a:p>
          <a:r>
            <a:rPr lang="en-US" smtClean="0">
              <a:solidFill>
                <a:srgbClr val="FFFF00"/>
              </a:solidFill>
            </a:rPr>
            <a:t>Student identifies capstone site, site mentor, faculty mentor</a:t>
          </a:r>
          <a:endParaRPr lang="en-US"/>
        </a:p>
      </dgm:t>
    </dgm:pt>
    <dgm:pt modelId="{AEFB2ACC-638D-F749-B759-AB040A12E893}" type="parTrans" cxnId="{9D21FD79-BC06-824B-9C89-E142B81E5D43}">
      <dgm:prSet/>
      <dgm:spPr/>
      <dgm:t>
        <a:bodyPr/>
        <a:lstStyle/>
        <a:p>
          <a:endParaRPr lang="en-US"/>
        </a:p>
      </dgm:t>
    </dgm:pt>
    <dgm:pt modelId="{E6AC13F2-68BE-FD49-91EB-40E8D5CFF7C9}" type="sibTrans" cxnId="{9D21FD79-BC06-824B-9C89-E142B81E5D43}">
      <dgm:prSet/>
      <dgm:spPr/>
      <dgm:t>
        <a:bodyPr/>
        <a:lstStyle/>
        <a:p>
          <a:endParaRPr lang="en-US"/>
        </a:p>
      </dgm:t>
    </dgm:pt>
    <dgm:pt modelId="{8B62E549-93D3-9E48-9680-B5F8A33360F1}">
      <dgm:prSet/>
      <dgm:spPr/>
      <dgm:t>
        <a:bodyPr/>
        <a:lstStyle/>
        <a:p>
          <a:r>
            <a:rPr lang="en-US" smtClean="0">
              <a:solidFill>
                <a:srgbClr val="FFFF00"/>
              </a:solidFill>
            </a:rPr>
            <a:t>Student responsibility to explain capstone to site mentor</a:t>
          </a:r>
          <a:endParaRPr lang="en-US" dirty="0">
            <a:solidFill>
              <a:srgbClr val="FFFF00"/>
            </a:solidFill>
          </a:endParaRPr>
        </a:p>
      </dgm:t>
    </dgm:pt>
    <dgm:pt modelId="{5E2361ED-DD8F-0843-94AA-98D84330811F}" type="parTrans" cxnId="{728F41E3-DD0E-914F-8040-30D7B86EA56D}">
      <dgm:prSet/>
      <dgm:spPr/>
      <dgm:t>
        <a:bodyPr/>
        <a:lstStyle/>
        <a:p>
          <a:endParaRPr lang="en-US"/>
        </a:p>
      </dgm:t>
    </dgm:pt>
    <dgm:pt modelId="{62315017-CEF3-B747-BC2D-6FFD7C7F51E0}" type="sibTrans" cxnId="{728F41E3-DD0E-914F-8040-30D7B86EA56D}">
      <dgm:prSet/>
      <dgm:spPr/>
      <dgm:t>
        <a:bodyPr/>
        <a:lstStyle/>
        <a:p>
          <a:endParaRPr lang="en-US"/>
        </a:p>
      </dgm:t>
    </dgm:pt>
    <dgm:pt modelId="{1879E3F7-5938-1942-A8FD-99BCBBCABFA2}">
      <dgm:prSet phldrT="[Text]" custT="1"/>
      <dgm:spPr>
        <a:solidFill>
          <a:schemeClr val="bg1"/>
        </a:solidFill>
        <a:ln w="38100" cmpd="sng">
          <a:solidFill>
            <a:srgbClr val="FF0000"/>
          </a:solidFill>
        </a:ln>
      </dgm:spPr>
      <dgm:t>
        <a:bodyPr/>
        <a:lstStyle/>
        <a:p>
          <a:r>
            <a:rPr lang="en-US" sz="1200" dirty="0" smtClean="0">
              <a:solidFill>
                <a:schemeClr val="accent3"/>
              </a:solidFill>
            </a:rPr>
            <a:t>Capstone coordinator, faculty mentor, and site mentor guide student</a:t>
          </a:r>
          <a:endParaRPr lang="en-US" sz="1200" dirty="0">
            <a:solidFill>
              <a:schemeClr val="accent3"/>
            </a:solidFill>
          </a:endParaRPr>
        </a:p>
      </dgm:t>
    </dgm:pt>
    <dgm:pt modelId="{34425922-B648-3340-93D7-E3FA6F90CFBB}" type="parTrans" cxnId="{70C0BD6C-23E3-D64C-B150-4D1C08253F40}">
      <dgm:prSet/>
      <dgm:spPr/>
      <dgm:t>
        <a:bodyPr/>
        <a:lstStyle/>
        <a:p>
          <a:endParaRPr lang="en-US"/>
        </a:p>
      </dgm:t>
    </dgm:pt>
    <dgm:pt modelId="{BBBFE2B3-C220-1F46-8C8C-E3A1FD1AD3F4}" type="sibTrans" cxnId="{70C0BD6C-23E3-D64C-B150-4D1C08253F40}">
      <dgm:prSet/>
      <dgm:spPr/>
      <dgm:t>
        <a:bodyPr/>
        <a:lstStyle/>
        <a:p>
          <a:endParaRPr lang="en-US"/>
        </a:p>
      </dgm:t>
    </dgm:pt>
    <dgm:pt modelId="{44124D84-7A84-954A-8E40-74B0E4F5A7A8}">
      <dgm:prSet phldrT="[Text]" custT="1"/>
      <dgm:spPr>
        <a:solidFill>
          <a:schemeClr val="bg1"/>
        </a:solidFill>
        <a:ln w="38100" cmpd="sng">
          <a:solidFill>
            <a:srgbClr val="FF0000"/>
          </a:solidFill>
        </a:ln>
      </dgm:spPr>
      <dgm:t>
        <a:bodyPr/>
        <a:lstStyle/>
        <a:p>
          <a:r>
            <a:rPr lang="en-US" sz="1200" dirty="0" smtClean="0">
              <a:solidFill>
                <a:srgbClr val="FFFF00"/>
              </a:solidFill>
            </a:rPr>
            <a:t>Attend graduating class capstone presentations</a:t>
          </a:r>
          <a:endParaRPr lang="en-US" sz="1200" dirty="0">
            <a:solidFill>
              <a:srgbClr val="FFFF00"/>
            </a:solidFill>
          </a:endParaRPr>
        </a:p>
      </dgm:t>
    </dgm:pt>
    <dgm:pt modelId="{9F3106B8-8C8A-1B47-90F4-2BE2BD8AC746}" type="parTrans" cxnId="{C10A0A03-DA85-6B4E-B1D0-D8E7CE7B2600}">
      <dgm:prSet/>
      <dgm:spPr/>
      <dgm:t>
        <a:bodyPr/>
        <a:lstStyle/>
        <a:p>
          <a:endParaRPr lang="en-US"/>
        </a:p>
      </dgm:t>
    </dgm:pt>
    <dgm:pt modelId="{CD9381F2-A1CA-4346-BD16-B231EB57026E}" type="sibTrans" cxnId="{C10A0A03-DA85-6B4E-B1D0-D8E7CE7B2600}">
      <dgm:prSet/>
      <dgm:spPr/>
      <dgm:t>
        <a:bodyPr/>
        <a:lstStyle/>
        <a:p>
          <a:endParaRPr lang="en-US"/>
        </a:p>
      </dgm:t>
    </dgm:pt>
    <dgm:pt modelId="{D08D94D6-86D1-3842-8129-9901DF6FE256}">
      <dgm:prSet phldrT="[Text]" custT="1"/>
      <dgm:spPr>
        <a:solidFill>
          <a:schemeClr val="bg1"/>
        </a:solidFill>
      </dgm:spPr>
      <dgm:t>
        <a:bodyPr/>
        <a:lstStyle/>
        <a:p>
          <a:r>
            <a:rPr lang="en-US" sz="1200" dirty="0" smtClean="0">
              <a:solidFill>
                <a:srgbClr val="FFFF00"/>
              </a:solidFill>
            </a:rPr>
            <a:t>Required to maintain contact with capstone mentors</a:t>
          </a:r>
          <a:endParaRPr lang="en-US" sz="1200" dirty="0">
            <a:solidFill>
              <a:srgbClr val="FFFF00"/>
            </a:solidFill>
          </a:endParaRPr>
        </a:p>
      </dgm:t>
    </dgm:pt>
    <dgm:pt modelId="{213C68A4-84E4-9C47-9DFE-2D060D1282EA}" type="parTrans" cxnId="{9A65469B-7E3B-0842-BC0E-D4C65E3523E7}">
      <dgm:prSet/>
      <dgm:spPr/>
      <dgm:t>
        <a:bodyPr/>
        <a:lstStyle/>
        <a:p>
          <a:endParaRPr lang="en-US"/>
        </a:p>
      </dgm:t>
    </dgm:pt>
    <dgm:pt modelId="{DA91916D-8569-A94C-9C2D-92F220FB4A1F}" type="sibTrans" cxnId="{9A65469B-7E3B-0842-BC0E-D4C65E3523E7}">
      <dgm:prSet/>
      <dgm:spPr/>
      <dgm:t>
        <a:bodyPr/>
        <a:lstStyle/>
        <a:p>
          <a:endParaRPr lang="en-US"/>
        </a:p>
      </dgm:t>
    </dgm:pt>
    <dgm:pt modelId="{95777804-ED95-FF4B-926C-FB9B8747FF7F}" type="pres">
      <dgm:prSet presAssocID="{D19593C1-7679-0B4A-9650-C72EA41CE12D}" presName="Name0" presStyleCnt="0">
        <dgm:presLayoutVars>
          <dgm:dir/>
          <dgm:animLvl val="lvl"/>
          <dgm:resizeHandles val="exact"/>
        </dgm:presLayoutVars>
      </dgm:prSet>
      <dgm:spPr/>
      <dgm:t>
        <a:bodyPr/>
        <a:lstStyle/>
        <a:p>
          <a:endParaRPr lang="en-US"/>
        </a:p>
      </dgm:t>
    </dgm:pt>
    <dgm:pt modelId="{57C63C8C-E4F5-9046-A153-DB63B6B869C3}" type="pres">
      <dgm:prSet presAssocID="{2C36FEDC-B44F-BC4C-B1F2-CA350ED3E3CF}" presName="composite" presStyleCnt="0"/>
      <dgm:spPr/>
    </dgm:pt>
    <dgm:pt modelId="{67CF8D16-7B0A-0F43-932D-EC1C434504F9}" type="pres">
      <dgm:prSet presAssocID="{2C36FEDC-B44F-BC4C-B1F2-CA350ED3E3CF}" presName="parTx" presStyleLbl="alignNode1" presStyleIdx="0" presStyleCnt="6">
        <dgm:presLayoutVars>
          <dgm:chMax val="0"/>
          <dgm:chPref val="0"/>
          <dgm:bulletEnabled val="1"/>
        </dgm:presLayoutVars>
      </dgm:prSet>
      <dgm:spPr/>
      <dgm:t>
        <a:bodyPr/>
        <a:lstStyle/>
        <a:p>
          <a:endParaRPr lang="en-US"/>
        </a:p>
      </dgm:t>
    </dgm:pt>
    <dgm:pt modelId="{AF5EBB4E-7071-0A47-A6D8-1C7DABE97497}" type="pres">
      <dgm:prSet presAssocID="{2C36FEDC-B44F-BC4C-B1F2-CA350ED3E3CF}" presName="desTx" presStyleLbl="alignAccFollowNode1" presStyleIdx="0" presStyleCnt="6" custLinFactNeighborX="-188" custLinFactNeighborY="924">
        <dgm:presLayoutVars>
          <dgm:bulletEnabled val="1"/>
        </dgm:presLayoutVars>
      </dgm:prSet>
      <dgm:spPr/>
      <dgm:t>
        <a:bodyPr/>
        <a:lstStyle/>
        <a:p>
          <a:endParaRPr lang="en-US"/>
        </a:p>
      </dgm:t>
    </dgm:pt>
    <dgm:pt modelId="{5EF684D1-831D-4847-B056-74B1FD62059D}" type="pres">
      <dgm:prSet presAssocID="{C9DAFB0A-6416-0048-BAA8-F870C47D079B}" presName="space" presStyleCnt="0"/>
      <dgm:spPr/>
    </dgm:pt>
    <dgm:pt modelId="{1AB895DB-A067-1248-97AD-C27A288C944E}" type="pres">
      <dgm:prSet presAssocID="{E9D86481-52D4-3649-86AE-7592A78FF27E}" presName="composite" presStyleCnt="0"/>
      <dgm:spPr/>
    </dgm:pt>
    <dgm:pt modelId="{BAA73554-EBD2-0142-911B-482CA52618E0}" type="pres">
      <dgm:prSet presAssocID="{E9D86481-52D4-3649-86AE-7592A78FF27E}" presName="parTx" presStyleLbl="alignNode1" presStyleIdx="1" presStyleCnt="6">
        <dgm:presLayoutVars>
          <dgm:chMax val="0"/>
          <dgm:chPref val="0"/>
          <dgm:bulletEnabled val="1"/>
        </dgm:presLayoutVars>
      </dgm:prSet>
      <dgm:spPr/>
      <dgm:t>
        <a:bodyPr/>
        <a:lstStyle/>
        <a:p>
          <a:endParaRPr lang="en-US"/>
        </a:p>
      </dgm:t>
    </dgm:pt>
    <dgm:pt modelId="{54607729-BE50-C047-AFC4-0FFA3ABE3BEA}" type="pres">
      <dgm:prSet presAssocID="{E9D86481-52D4-3649-86AE-7592A78FF27E}" presName="desTx" presStyleLbl="alignAccFollowNode1" presStyleIdx="1" presStyleCnt="6">
        <dgm:presLayoutVars>
          <dgm:bulletEnabled val="1"/>
        </dgm:presLayoutVars>
      </dgm:prSet>
      <dgm:spPr/>
      <dgm:t>
        <a:bodyPr/>
        <a:lstStyle/>
        <a:p>
          <a:endParaRPr lang="en-US"/>
        </a:p>
      </dgm:t>
    </dgm:pt>
    <dgm:pt modelId="{EBCE3E2C-70B5-3C45-A277-A910CBB787A7}" type="pres">
      <dgm:prSet presAssocID="{F90A7E2B-B153-054B-B425-7DEC4DA4C290}" presName="space" presStyleCnt="0"/>
      <dgm:spPr/>
    </dgm:pt>
    <dgm:pt modelId="{07CFCCA4-2ABB-724B-8E88-303CAB7205E4}" type="pres">
      <dgm:prSet presAssocID="{19039F52-20DA-F041-8B85-829CFA91FADA}" presName="composite" presStyleCnt="0"/>
      <dgm:spPr/>
    </dgm:pt>
    <dgm:pt modelId="{555BF86F-B27C-A142-A8D4-60AD4756B280}" type="pres">
      <dgm:prSet presAssocID="{19039F52-20DA-F041-8B85-829CFA91FADA}" presName="parTx" presStyleLbl="alignNode1" presStyleIdx="2" presStyleCnt="6">
        <dgm:presLayoutVars>
          <dgm:chMax val="0"/>
          <dgm:chPref val="0"/>
          <dgm:bulletEnabled val="1"/>
        </dgm:presLayoutVars>
      </dgm:prSet>
      <dgm:spPr/>
      <dgm:t>
        <a:bodyPr/>
        <a:lstStyle/>
        <a:p>
          <a:endParaRPr lang="en-US"/>
        </a:p>
      </dgm:t>
    </dgm:pt>
    <dgm:pt modelId="{786848BA-8189-0C48-9BF9-B254AA9CD731}" type="pres">
      <dgm:prSet presAssocID="{19039F52-20DA-F041-8B85-829CFA91FADA}" presName="desTx" presStyleLbl="alignAccFollowNode1" presStyleIdx="2" presStyleCnt="6">
        <dgm:presLayoutVars>
          <dgm:bulletEnabled val="1"/>
        </dgm:presLayoutVars>
      </dgm:prSet>
      <dgm:spPr/>
      <dgm:t>
        <a:bodyPr/>
        <a:lstStyle/>
        <a:p>
          <a:endParaRPr lang="en-US"/>
        </a:p>
      </dgm:t>
    </dgm:pt>
    <dgm:pt modelId="{DFB97821-7622-0049-9107-A8D4BFB02DC0}" type="pres">
      <dgm:prSet presAssocID="{62120631-7F18-4D48-B332-F7C8D4256242}" presName="space" presStyleCnt="0"/>
      <dgm:spPr/>
    </dgm:pt>
    <dgm:pt modelId="{86F6603F-1F3B-BE46-AAA8-8EF0F9D00EC1}" type="pres">
      <dgm:prSet presAssocID="{BD6D543B-D8ED-D047-8972-1346542CDC56}" presName="composite" presStyleCnt="0"/>
      <dgm:spPr/>
    </dgm:pt>
    <dgm:pt modelId="{5BB4BFF0-B98B-284D-A4C9-A7C0D783F9A1}" type="pres">
      <dgm:prSet presAssocID="{BD6D543B-D8ED-D047-8972-1346542CDC56}" presName="parTx" presStyleLbl="alignNode1" presStyleIdx="3" presStyleCnt="6">
        <dgm:presLayoutVars>
          <dgm:chMax val="0"/>
          <dgm:chPref val="0"/>
          <dgm:bulletEnabled val="1"/>
        </dgm:presLayoutVars>
      </dgm:prSet>
      <dgm:spPr/>
      <dgm:t>
        <a:bodyPr/>
        <a:lstStyle/>
        <a:p>
          <a:endParaRPr lang="en-US"/>
        </a:p>
      </dgm:t>
    </dgm:pt>
    <dgm:pt modelId="{04EA0572-A265-724E-AAD4-683E24C0C45E}" type="pres">
      <dgm:prSet presAssocID="{BD6D543B-D8ED-D047-8972-1346542CDC56}" presName="desTx" presStyleLbl="alignAccFollowNode1" presStyleIdx="3" presStyleCnt="6">
        <dgm:presLayoutVars>
          <dgm:bulletEnabled val="1"/>
        </dgm:presLayoutVars>
      </dgm:prSet>
      <dgm:spPr/>
      <dgm:t>
        <a:bodyPr/>
        <a:lstStyle/>
        <a:p>
          <a:endParaRPr lang="en-US"/>
        </a:p>
      </dgm:t>
    </dgm:pt>
    <dgm:pt modelId="{8CDB5E09-EC59-D54B-A8EE-AB2466DA85A1}" type="pres">
      <dgm:prSet presAssocID="{981AAEAB-70A4-E64B-A3A0-6CC83E49B14A}" presName="space" presStyleCnt="0"/>
      <dgm:spPr/>
    </dgm:pt>
    <dgm:pt modelId="{4C2C7B2E-0807-C146-AC3B-86103540D072}" type="pres">
      <dgm:prSet presAssocID="{B4A12BE1-1825-5A46-8E97-C02C7B04C475}" presName="composite" presStyleCnt="0"/>
      <dgm:spPr/>
    </dgm:pt>
    <dgm:pt modelId="{C104CC9F-9902-A04E-9E1E-E11A9BF47779}" type="pres">
      <dgm:prSet presAssocID="{B4A12BE1-1825-5A46-8E97-C02C7B04C475}" presName="parTx" presStyleLbl="alignNode1" presStyleIdx="4" presStyleCnt="6">
        <dgm:presLayoutVars>
          <dgm:chMax val="0"/>
          <dgm:chPref val="0"/>
          <dgm:bulletEnabled val="1"/>
        </dgm:presLayoutVars>
      </dgm:prSet>
      <dgm:spPr/>
      <dgm:t>
        <a:bodyPr/>
        <a:lstStyle/>
        <a:p>
          <a:endParaRPr lang="en-US"/>
        </a:p>
      </dgm:t>
    </dgm:pt>
    <dgm:pt modelId="{506D0921-8BD2-DB48-A332-F32B44B8B630}" type="pres">
      <dgm:prSet presAssocID="{B4A12BE1-1825-5A46-8E97-C02C7B04C475}" presName="desTx" presStyleLbl="alignAccFollowNode1" presStyleIdx="4" presStyleCnt="6">
        <dgm:presLayoutVars>
          <dgm:bulletEnabled val="1"/>
        </dgm:presLayoutVars>
      </dgm:prSet>
      <dgm:spPr/>
      <dgm:t>
        <a:bodyPr/>
        <a:lstStyle/>
        <a:p>
          <a:endParaRPr lang="en-US"/>
        </a:p>
      </dgm:t>
    </dgm:pt>
    <dgm:pt modelId="{1B485001-A2C5-9E44-8C8F-60BA66F3ACB8}" type="pres">
      <dgm:prSet presAssocID="{BC0D5EED-0554-FA4C-A789-22117FE2DA88}" presName="space" presStyleCnt="0"/>
      <dgm:spPr/>
    </dgm:pt>
    <dgm:pt modelId="{53C893EE-161C-7F47-9983-CC154C7FD11D}" type="pres">
      <dgm:prSet presAssocID="{E73149DB-43FD-4747-9BCC-3A9EC8A63821}" presName="composite" presStyleCnt="0"/>
      <dgm:spPr/>
    </dgm:pt>
    <dgm:pt modelId="{7EEADEDD-0587-2F43-ACA9-FF6456269AB7}" type="pres">
      <dgm:prSet presAssocID="{E73149DB-43FD-4747-9BCC-3A9EC8A63821}" presName="parTx" presStyleLbl="alignNode1" presStyleIdx="5" presStyleCnt="6">
        <dgm:presLayoutVars>
          <dgm:chMax val="0"/>
          <dgm:chPref val="0"/>
          <dgm:bulletEnabled val="1"/>
        </dgm:presLayoutVars>
      </dgm:prSet>
      <dgm:spPr/>
      <dgm:t>
        <a:bodyPr/>
        <a:lstStyle/>
        <a:p>
          <a:endParaRPr lang="en-US"/>
        </a:p>
      </dgm:t>
    </dgm:pt>
    <dgm:pt modelId="{493C6879-B88F-8A40-A438-35AA549C8BAE}" type="pres">
      <dgm:prSet presAssocID="{E73149DB-43FD-4747-9BCC-3A9EC8A63821}" presName="desTx" presStyleLbl="alignAccFollowNode1" presStyleIdx="5" presStyleCnt="6">
        <dgm:presLayoutVars>
          <dgm:bulletEnabled val="1"/>
        </dgm:presLayoutVars>
      </dgm:prSet>
      <dgm:spPr/>
      <dgm:t>
        <a:bodyPr/>
        <a:lstStyle/>
        <a:p>
          <a:endParaRPr lang="en-US"/>
        </a:p>
      </dgm:t>
    </dgm:pt>
  </dgm:ptLst>
  <dgm:cxnLst>
    <dgm:cxn modelId="{728F41E3-DD0E-914F-8040-30D7B86EA56D}" srcId="{BD6D543B-D8ED-D047-8972-1346542CDC56}" destId="{8B62E549-93D3-9E48-9680-B5F8A33360F1}" srcOrd="1" destOrd="0" parTransId="{5E2361ED-DD8F-0843-94AA-98D84330811F}" sibTransId="{62315017-CEF3-B747-BC2D-6FFD7C7F51E0}"/>
    <dgm:cxn modelId="{134A73E1-3FCC-5348-9C93-E35366D5C096}" type="presOf" srcId="{D3BB6DA5-EFF0-A741-8AFF-76AABB290396}" destId="{493C6879-B88F-8A40-A438-35AA549C8BAE}" srcOrd="0" destOrd="0" presId="urn:microsoft.com/office/officeart/2005/8/layout/hList1"/>
    <dgm:cxn modelId="{AD431F11-1E15-AB4B-BB44-45A3C59497EF}" type="presOf" srcId="{3D23FE9C-C15C-D04D-BF4A-BEF7506E07B8}" destId="{786848BA-8189-0C48-9BF9-B254AA9CD731}" srcOrd="0" destOrd="2" presId="urn:microsoft.com/office/officeart/2005/8/layout/hList1"/>
    <dgm:cxn modelId="{BFDFB004-2BCF-DB44-B974-39AF0476D418}" srcId="{19039F52-20DA-F041-8B85-829CFA91FADA}" destId="{6C4015C0-5EF1-1140-B390-2275AAB81359}" srcOrd="0" destOrd="0" parTransId="{B2790533-C9E6-8043-B972-B6826031A47F}" sibTransId="{30EF1BE0-4418-4147-9D82-3FD5F13ED48B}"/>
    <dgm:cxn modelId="{9D21FD79-BC06-824B-9C89-E142B81E5D43}" srcId="{BD6D543B-D8ED-D047-8972-1346542CDC56}" destId="{79659D21-30DB-C64C-8572-1AC625C3890B}" srcOrd="0" destOrd="0" parTransId="{AEFB2ACC-638D-F749-B759-AB040A12E893}" sibTransId="{E6AC13F2-68BE-FD49-91EB-40E8D5CFF7C9}"/>
    <dgm:cxn modelId="{3605EF41-FA4D-B543-BD54-5A6FC9EC5A5B}" srcId="{2C36FEDC-B44F-BC4C-B1F2-CA350ED3E3CF}" destId="{419FBB82-E855-7944-9610-6C939C855CE5}" srcOrd="2" destOrd="0" parTransId="{A1ED56DD-F00E-DD42-80E2-16F300F0027F}" sibTransId="{366A26E9-87EB-6946-ABA6-7D3EF3176B38}"/>
    <dgm:cxn modelId="{C6EDFF96-D1E1-A249-8BFE-8DBA2A93CBBC}" srcId="{D19593C1-7679-0B4A-9650-C72EA41CE12D}" destId="{BD6D543B-D8ED-D047-8972-1346542CDC56}" srcOrd="3" destOrd="0" parTransId="{72908801-5641-FE4B-AFE7-E763C46753D5}" sibTransId="{981AAEAB-70A4-E64B-A3A0-6CC83E49B14A}"/>
    <dgm:cxn modelId="{32403AB3-C5A1-B044-A2F3-166D3A0240A5}" type="presOf" srcId="{79659D21-30DB-C64C-8572-1AC625C3890B}" destId="{04EA0572-A265-724E-AAD4-683E24C0C45E}" srcOrd="0" destOrd="0" presId="urn:microsoft.com/office/officeart/2005/8/layout/hList1"/>
    <dgm:cxn modelId="{EE0E64ED-7F54-7B47-B67A-99B3683BABAB}" type="presOf" srcId="{60E170A6-1EBE-0B4B-AA11-37C10E39A92D}" destId="{54607729-BE50-C047-AFC4-0FFA3ABE3BEA}" srcOrd="0" destOrd="2" presId="urn:microsoft.com/office/officeart/2005/8/layout/hList1"/>
    <dgm:cxn modelId="{1F5FFA0D-5F01-0D4B-A9B6-B47EE98309A7}" type="presOf" srcId="{8B62E549-93D3-9E48-9680-B5F8A33360F1}" destId="{04EA0572-A265-724E-AAD4-683E24C0C45E}" srcOrd="0" destOrd="1" presId="urn:microsoft.com/office/officeart/2005/8/layout/hList1"/>
    <dgm:cxn modelId="{C10A0A03-DA85-6B4E-B1D0-D8E7CE7B2600}" srcId="{B4A12BE1-1825-5A46-8E97-C02C7B04C475}" destId="{44124D84-7A84-954A-8E40-74B0E4F5A7A8}" srcOrd="2" destOrd="0" parTransId="{9F3106B8-8C8A-1B47-90F4-2BE2BD8AC746}" sibTransId="{CD9381F2-A1CA-4346-BD16-B231EB57026E}"/>
    <dgm:cxn modelId="{86668AFC-037C-E246-BBAA-6D0B7CF04816}" type="presOf" srcId="{B4A12BE1-1825-5A46-8E97-C02C7B04C475}" destId="{C104CC9F-9902-A04E-9E1E-E11A9BF47779}" srcOrd="0" destOrd="0" presId="urn:microsoft.com/office/officeart/2005/8/layout/hList1"/>
    <dgm:cxn modelId="{B264DC05-4B1F-5F47-ACA0-5FBA2AFFA8C7}" srcId="{E9D86481-52D4-3649-86AE-7592A78FF27E}" destId="{26882632-C385-A84F-80E4-112A8C88C501}" srcOrd="0" destOrd="0" parTransId="{5C06EA90-1906-2343-ACAF-AE1E58742FE1}" sibTransId="{07B2A34C-8C9E-2E4D-BF85-0CC7E0EE8F17}"/>
    <dgm:cxn modelId="{745DD0B4-FD19-5E4C-9C8F-FEE41BE13EEA}" srcId="{D19593C1-7679-0B4A-9650-C72EA41CE12D}" destId="{19039F52-20DA-F041-8B85-829CFA91FADA}" srcOrd="2" destOrd="0" parTransId="{B035E0E4-93F7-E240-98C7-FC713E4ABB63}" sibTransId="{62120631-7F18-4D48-B332-F7C8D4256242}"/>
    <dgm:cxn modelId="{F4B3D58D-1495-CC4A-B3E0-63071D94FE98}" srcId="{19039F52-20DA-F041-8B85-829CFA91FADA}" destId="{3D23FE9C-C15C-D04D-BF4A-BEF7506E07B8}" srcOrd="2" destOrd="0" parTransId="{38D5DC84-20BE-0B4C-87D0-D9B6B5D720CE}" sibTransId="{3E0C8FB9-7B9D-2242-94C6-93482E92F1E3}"/>
    <dgm:cxn modelId="{A0322B1F-760E-4F40-A5A6-048790D82971}" type="presOf" srcId="{1879E3F7-5938-1942-A8FD-99BCBBCABFA2}" destId="{506D0921-8BD2-DB48-A332-F32B44B8B630}" srcOrd="0" destOrd="1" presId="urn:microsoft.com/office/officeart/2005/8/layout/hList1"/>
    <dgm:cxn modelId="{A0E1736E-2D94-2048-A51D-5941D5404440}" srcId="{D19593C1-7679-0B4A-9650-C72EA41CE12D}" destId="{E9D86481-52D4-3649-86AE-7592A78FF27E}" srcOrd="1" destOrd="0" parTransId="{652627BA-1181-EF47-8DA3-4EA9A37748A7}" sibTransId="{F90A7E2B-B153-054B-B425-7DEC4DA4C290}"/>
    <dgm:cxn modelId="{9A65469B-7E3B-0842-BC0E-D4C65E3523E7}" srcId="{E73149DB-43FD-4747-9BCC-3A9EC8A63821}" destId="{D08D94D6-86D1-3842-8129-9901DF6FE256}" srcOrd="1" destOrd="0" parTransId="{213C68A4-84E4-9C47-9DFE-2D060D1282EA}" sibTransId="{DA91916D-8569-A94C-9C2D-92F220FB4A1F}"/>
    <dgm:cxn modelId="{169A3763-236C-454C-8B90-853B804220D4}" srcId="{E9D86481-52D4-3649-86AE-7592A78FF27E}" destId="{60E170A6-1EBE-0B4B-AA11-37C10E39A92D}" srcOrd="2" destOrd="0" parTransId="{24D72874-B3E5-AC46-A330-281EBE7FA2F1}" sibTransId="{45403B42-0884-CC45-85AD-7254E2D42DD9}"/>
    <dgm:cxn modelId="{F1948729-563C-AC4C-A30B-DF60ED234E71}" type="presOf" srcId="{E9D86481-52D4-3649-86AE-7592A78FF27E}" destId="{BAA73554-EBD2-0142-911B-482CA52618E0}" srcOrd="0" destOrd="0" presId="urn:microsoft.com/office/officeart/2005/8/layout/hList1"/>
    <dgm:cxn modelId="{91DE08BE-F63F-3C4E-B3B1-DFF7F801F1D4}" type="presOf" srcId="{996B08C4-CC23-9D44-91D1-0183D6D2F67F}" destId="{54607729-BE50-C047-AFC4-0FFA3ABE3BEA}" srcOrd="0" destOrd="1" presId="urn:microsoft.com/office/officeart/2005/8/layout/hList1"/>
    <dgm:cxn modelId="{F5A9E1F0-8B80-2F43-9D00-7536E37892E1}" srcId="{19039F52-20DA-F041-8B85-829CFA91FADA}" destId="{F018885B-2839-D043-992F-C95375FD9621}" srcOrd="1" destOrd="0" parTransId="{9C12C741-C333-884B-BE42-BC3DBE60D777}" sibTransId="{7DAD2D36-CB57-B648-B036-2E7424D55487}"/>
    <dgm:cxn modelId="{67EF6D11-981B-214C-A447-DD1DD4D1FC7D}" srcId="{B4A12BE1-1825-5A46-8E97-C02C7B04C475}" destId="{7DD7C49D-3B77-3349-AAD9-3C16580F1CBE}" srcOrd="0" destOrd="0" parTransId="{8F1F9302-9527-844C-AC3C-11DA9DC24039}" sibTransId="{5FC27527-C1F1-2D42-B0A5-8D70DE7165DD}"/>
    <dgm:cxn modelId="{F15570E4-AB64-9145-99F4-FBDDCFDB0F79}" type="presOf" srcId="{419FBB82-E855-7944-9610-6C939C855CE5}" destId="{AF5EBB4E-7071-0A47-A6D8-1C7DABE97497}" srcOrd="0" destOrd="2" presId="urn:microsoft.com/office/officeart/2005/8/layout/hList1"/>
    <dgm:cxn modelId="{6037821E-345D-8047-9882-492DBCEFDCC0}" srcId="{2C36FEDC-B44F-BC4C-B1F2-CA350ED3E3CF}" destId="{1DD6D803-868B-694D-B6B3-2D022C9454B1}" srcOrd="0" destOrd="0" parTransId="{7244C8D3-E17C-584C-A701-92D5B5CFD84C}" sibTransId="{03B25902-5644-7240-8313-9E2AFA2F18DA}"/>
    <dgm:cxn modelId="{2E7F0710-75B3-4B46-A045-4CE8818390E3}" srcId="{D19593C1-7679-0B4A-9650-C72EA41CE12D}" destId="{2C36FEDC-B44F-BC4C-B1F2-CA350ED3E3CF}" srcOrd="0" destOrd="0" parTransId="{02EE469A-D815-3B4C-9A6F-9FCBF0CF0A48}" sibTransId="{C9DAFB0A-6416-0048-BAA8-F870C47D079B}"/>
    <dgm:cxn modelId="{91798C12-C96E-FC4D-A952-5FE2E2693C14}" type="presOf" srcId="{19039F52-20DA-F041-8B85-829CFA91FADA}" destId="{555BF86F-B27C-A142-A8D4-60AD4756B280}" srcOrd="0" destOrd="0" presId="urn:microsoft.com/office/officeart/2005/8/layout/hList1"/>
    <dgm:cxn modelId="{E48D632C-2F45-1243-ACE5-26B933CD48F2}" srcId="{D19593C1-7679-0B4A-9650-C72EA41CE12D}" destId="{E73149DB-43FD-4747-9BCC-3A9EC8A63821}" srcOrd="5" destOrd="0" parTransId="{857BEBFF-C31C-424B-A00A-94AA82737732}" sibTransId="{14650369-93D3-9942-A27F-31FD73424BBB}"/>
    <dgm:cxn modelId="{E29F7DF5-1D5D-8E44-A6AD-36CD6981AA82}" type="presOf" srcId="{44124D84-7A84-954A-8E40-74B0E4F5A7A8}" destId="{506D0921-8BD2-DB48-A332-F32B44B8B630}" srcOrd="0" destOrd="2" presId="urn:microsoft.com/office/officeart/2005/8/layout/hList1"/>
    <dgm:cxn modelId="{70C0BD6C-23E3-D64C-B150-4D1C08253F40}" srcId="{B4A12BE1-1825-5A46-8E97-C02C7B04C475}" destId="{1879E3F7-5938-1942-A8FD-99BCBBCABFA2}" srcOrd="1" destOrd="0" parTransId="{34425922-B648-3340-93D7-E3FA6F90CFBB}" sibTransId="{BBBFE2B3-C220-1F46-8C8C-E3A1FD1AD3F4}"/>
    <dgm:cxn modelId="{1527E1B1-D8CA-C544-B5B6-7BC7FCC2CAA3}" srcId="{D19593C1-7679-0B4A-9650-C72EA41CE12D}" destId="{B4A12BE1-1825-5A46-8E97-C02C7B04C475}" srcOrd="4" destOrd="0" parTransId="{3063F4B9-70BE-ED4F-9481-971A7A9A27D7}" sibTransId="{BC0D5EED-0554-FA4C-A789-22117FE2DA88}"/>
    <dgm:cxn modelId="{1784BEFF-AEF4-5E47-A9BD-69CD48A89414}" srcId="{2C36FEDC-B44F-BC4C-B1F2-CA350ED3E3CF}" destId="{1377BBAD-778F-A345-8C20-6B4F8CE12E4E}" srcOrd="3" destOrd="0" parTransId="{AEA8844B-80FE-D24D-AA7A-67EE96C058BF}" sibTransId="{26A9481B-6F4F-CD47-8A57-D72E7B9276A7}"/>
    <dgm:cxn modelId="{69460029-D462-1945-882E-62B9C51C9538}" type="presOf" srcId="{6C4015C0-5EF1-1140-B390-2275AAB81359}" destId="{786848BA-8189-0C48-9BF9-B254AA9CD731}" srcOrd="0" destOrd="0" presId="urn:microsoft.com/office/officeart/2005/8/layout/hList1"/>
    <dgm:cxn modelId="{DAAED7D4-D3FD-2443-A8E7-B5D7F1C5E6DA}" type="presOf" srcId="{26882632-C385-A84F-80E4-112A8C88C501}" destId="{54607729-BE50-C047-AFC4-0FFA3ABE3BEA}" srcOrd="0" destOrd="0" presId="urn:microsoft.com/office/officeart/2005/8/layout/hList1"/>
    <dgm:cxn modelId="{0621224F-DF4F-EE41-87CA-9B9B956F144F}" type="presOf" srcId="{E73149DB-43FD-4747-9BCC-3A9EC8A63821}" destId="{7EEADEDD-0587-2F43-ACA9-FF6456269AB7}" srcOrd="0" destOrd="0" presId="urn:microsoft.com/office/officeart/2005/8/layout/hList1"/>
    <dgm:cxn modelId="{A8762F4C-0DDF-8F41-91CF-8A565D17BC45}" srcId="{2C36FEDC-B44F-BC4C-B1F2-CA350ED3E3CF}" destId="{B7D2B279-ABD8-E74C-9B82-B0660136187E}" srcOrd="1" destOrd="0" parTransId="{1D86DBA8-BBE6-A94B-B90E-04DFF8061AC7}" sibTransId="{98F955E6-6096-564B-BF96-51AE492ECE2E}"/>
    <dgm:cxn modelId="{6647AA98-28A4-D340-A17F-713E153D141B}" srcId="{E73149DB-43FD-4747-9BCC-3A9EC8A63821}" destId="{137C5A09-63EB-C844-9240-E58C2A2232C5}" srcOrd="2" destOrd="0" parTransId="{A064F853-745F-0A4F-8D34-B20F9F3CEE15}" sibTransId="{AB601FF1-FB2F-FE41-933A-C7F5F152C901}"/>
    <dgm:cxn modelId="{3ED4AAFD-2910-BF41-9BC0-9DE1764F1C27}" type="presOf" srcId="{D19593C1-7679-0B4A-9650-C72EA41CE12D}" destId="{95777804-ED95-FF4B-926C-FB9B8747FF7F}" srcOrd="0" destOrd="0" presId="urn:microsoft.com/office/officeart/2005/8/layout/hList1"/>
    <dgm:cxn modelId="{FBE7E1CF-F34D-004E-BA7D-7AAFBE59B5CF}" type="presOf" srcId="{137C5A09-63EB-C844-9240-E58C2A2232C5}" destId="{493C6879-B88F-8A40-A438-35AA549C8BAE}" srcOrd="0" destOrd="2" presId="urn:microsoft.com/office/officeart/2005/8/layout/hList1"/>
    <dgm:cxn modelId="{0B06AB14-D8E8-F945-9DE3-F98A2FDD6CC4}" type="presOf" srcId="{F018885B-2839-D043-992F-C95375FD9621}" destId="{786848BA-8189-0C48-9BF9-B254AA9CD731}" srcOrd="0" destOrd="1" presId="urn:microsoft.com/office/officeart/2005/8/layout/hList1"/>
    <dgm:cxn modelId="{40103345-8C25-F549-872A-1B9EBC31EFCC}" type="presOf" srcId="{1DD6D803-868B-694D-B6B3-2D022C9454B1}" destId="{AF5EBB4E-7071-0A47-A6D8-1C7DABE97497}" srcOrd="0" destOrd="0" presId="urn:microsoft.com/office/officeart/2005/8/layout/hList1"/>
    <dgm:cxn modelId="{1C5F793F-826E-8647-B019-90EF149A028E}" type="presOf" srcId="{7DD7C49D-3B77-3349-AAD9-3C16580F1CBE}" destId="{506D0921-8BD2-DB48-A332-F32B44B8B630}" srcOrd="0" destOrd="0" presId="urn:microsoft.com/office/officeart/2005/8/layout/hList1"/>
    <dgm:cxn modelId="{61092428-8D6F-0747-889E-483FC1C942B0}" type="presOf" srcId="{B7D2B279-ABD8-E74C-9B82-B0660136187E}" destId="{AF5EBB4E-7071-0A47-A6D8-1C7DABE97497}" srcOrd="0" destOrd="1" presId="urn:microsoft.com/office/officeart/2005/8/layout/hList1"/>
    <dgm:cxn modelId="{1ED44EBF-A102-B942-ABB2-0044F77AAE98}" srcId="{E73149DB-43FD-4747-9BCC-3A9EC8A63821}" destId="{D3BB6DA5-EFF0-A741-8AFF-76AABB290396}" srcOrd="0" destOrd="0" parTransId="{BE6FA8DD-6A9C-704B-9895-5BB12D0BE232}" sibTransId="{D6B91DD2-1645-4A44-B71D-C5727320607D}"/>
    <dgm:cxn modelId="{2E5245CE-382E-4846-B671-D2D1FEB7F08B}" type="presOf" srcId="{BD6D543B-D8ED-D047-8972-1346542CDC56}" destId="{5BB4BFF0-B98B-284D-A4C9-A7C0D783F9A1}" srcOrd="0" destOrd="0" presId="urn:microsoft.com/office/officeart/2005/8/layout/hList1"/>
    <dgm:cxn modelId="{ED9C906C-577C-1D4A-AE9D-4CC4A0069DF7}" srcId="{E9D86481-52D4-3649-86AE-7592A78FF27E}" destId="{996B08C4-CC23-9D44-91D1-0183D6D2F67F}" srcOrd="1" destOrd="0" parTransId="{05FD17BC-D979-2448-B525-4912CF72C977}" sibTransId="{E32D9745-DDF4-1D43-ADE1-86BFCBB8286B}"/>
    <dgm:cxn modelId="{0C3D83C9-996D-E343-A878-1CC9BD5BF81E}" type="presOf" srcId="{2C36FEDC-B44F-BC4C-B1F2-CA350ED3E3CF}" destId="{67CF8D16-7B0A-0F43-932D-EC1C434504F9}" srcOrd="0" destOrd="0" presId="urn:microsoft.com/office/officeart/2005/8/layout/hList1"/>
    <dgm:cxn modelId="{4A1D4452-DE00-914B-AB1D-28E770A6C3D6}" type="presOf" srcId="{1377BBAD-778F-A345-8C20-6B4F8CE12E4E}" destId="{AF5EBB4E-7071-0A47-A6D8-1C7DABE97497}" srcOrd="0" destOrd="3" presId="urn:microsoft.com/office/officeart/2005/8/layout/hList1"/>
    <dgm:cxn modelId="{21055BF2-645D-3D40-9717-011E341463BD}" type="presOf" srcId="{D08D94D6-86D1-3842-8129-9901DF6FE256}" destId="{493C6879-B88F-8A40-A438-35AA549C8BAE}" srcOrd="0" destOrd="1" presId="urn:microsoft.com/office/officeart/2005/8/layout/hList1"/>
    <dgm:cxn modelId="{CC47367B-4313-C14B-9CCF-74D635D77232}" type="presParOf" srcId="{95777804-ED95-FF4B-926C-FB9B8747FF7F}" destId="{57C63C8C-E4F5-9046-A153-DB63B6B869C3}" srcOrd="0" destOrd="0" presId="urn:microsoft.com/office/officeart/2005/8/layout/hList1"/>
    <dgm:cxn modelId="{C890E0C0-9ED9-7648-A4C7-F2CC0952FDF0}" type="presParOf" srcId="{57C63C8C-E4F5-9046-A153-DB63B6B869C3}" destId="{67CF8D16-7B0A-0F43-932D-EC1C434504F9}" srcOrd="0" destOrd="0" presId="urn:microsoft.com/office/officeart/2005/8/layout/hList1"/>
    <dgm:cxn modelId="{E196645C-61A6-6942-B726-F0B076023927}" type="presParOf" srcId="{57C63C8C-E4F5-9046-A153-DB63B6B869C3}" destId="{AF5EBB4E-7071-0A47-A6D8-1C7DABE97497}" srcOrd="1" destOrd="0" presId="urn:microsoft.com/office/officeart/2005/8/layout/hList1"/>
    <dgm:cxn modelId="{F45D95F3-1794-0145-A55B-2CD753CA4260}" type="presParOf" srcId="{95777804-ED95-FF4B-926C-FB9B8747FF7F}" destId="{5EF684D1-831D-4847-B056-74B1FD62059D}" srcOrd="1" destOrd="0" presId="urn:microsoft.com/office/officeart/2005/8/layout/hList1"/>
    <dgm:cxn modelId="{39E5FBA9-2711-6145-8004-204D9200510E}" type="presParOf" srcId="{95777804-ED95-FF4B-926C-FB9B8747FF7F}" destId="{1AB895DB-A067-1248-97AD-C27A288C944E}" srcOrd="2" destOrd="0" presId="urn:microsoft.com/office/officeart/2005/8/layout/hList1"/>
    <dgm:cxn modelId="{D15AE40E-F274-7948-9A33-40B287C84C4F}" type="presParOf" srcId="{1AB895DB-A067-1248-97AD-C27A288C944E}" destId="{BAA73554-EBD2-0142-911B-482CA52618E0}" srcOrd="0" destOrd="0" presId="urn:microsoft.com/office/officeart/2005/8/layout/hList1"/>
    <dgm:cxn modelId="{779116BC-8ED3-3740-A053-02CCBBB1160D}" type="presParOf" srcId="{1AB895DB-A067-1248-97AD-C27A288C944E}" destId="{54607729-BE50-C047-AFC4-0FFA3ABE3BEA}" srcOrd="1" destOrd="0" presId="urn:microsoft.com/office/officeart/2005/8/layout/hList1"/>
    <dgm:cxn modelId="{F8F625D8-9290-944B-B9B8-5F91B1FE78B5}" type="presParOf" srcId="{95777804-ED95-FF4B-926C-FB9B8747FF7F}" destId="{EBCE3E2C-70B5-3C45-A277-A910CBB787A7}" srcOrd="3" destOrd="0" presId="urn:microsoft.com/office/officeart/2005/8/layout/hList1"/>
    <dgm:cxn modelId="{35C3E71B-6164-BE49-924D-B93A7DB4CF51}" type="presParOf" srcId="{95777804-ED95-FF4B-926C-FB9B8747FF7F}" destId="{07CFCCA4-2ABB-724B-8E88-303CAB7205E4}" srcOrd="4" destOrd="0" presId="urn:microsoft.com/office/officeart/2005/8/layout/hList1"/>
    <dgm:cxn modelId="{4B9A6264-B71A-4546-A3BA-B4A4BABBC5F1}" type="presParOf" srcId="{07CFCCA4-2ABB-724B-8E88-303CAB7205E4}" destId="{555BF86F-B27C-A142-A8D4-60AD4756B280}" srcOrd="0" destOrd="0" presId="urn:microsoft.com/office/officeart/2005/8/layout/hList1"/>
    <dgm:cxn modelId="{1BB067AB-572E-374C-8851-B57EC9637689}" type="presParOf" srcId="{07CFCCA4-2ABB-724B-8E88-303CAB7205E4}" destId="{786848BA-8189-0C48-9BF9-B254AA9CD731}" srcOrd="1" destOrd="0" presId="urn:microsoft.com/office/officeart/2005/8/layout/hList1"/>
    <dgm:cxn modelId="{ACDD1967-A020-8048-AC10-B1A25F1EFAB0}" type="presParOf" srcId="{95777804-ED95-FF4B-926C-FB9B8747FF7F}" destId="{DFB97821-7622-0049-9107-A8D4BFB02DC0}" srcOrd="5" destOrd="0" presId="urn:microsoft.com/office/officeart/2005/8/layout/hList1"/>
    <dgm:cxn modelId="{EF349887-6558-C54F-9CB4-62B528A3E45E}" type="presParOf" srcId="{95777804-ED95-FF4B-926C-FB9B8747FF7F}" destId="{86F6603F-1F3B-BE46-AAA8-8EF0F9D00EC1}" srcOrd="6" destOrd="0" presId="urn:microsoft.com/office/officeart/2005/8/layout/hList1"/>
    <dgm:cxn modelId="{ED2D1F93-76C7-F94F-847F-990B7D7F0E7E}" type="presParOf" srcId="{86F6603F-1F3B-BE46-AAA8-8EF0F9D00EC1}" destId="{5BB4BFF0-B98B-284D-A4C9-A7C0D783F9A1}" srcOrd="0" destOrd="0" presId="urn:microsoft.com/office/officeart/2005/8/layout/hList1"/>
    <dgm:cxn modelId="{4C35A119-6744-4B48-BAC1-FC6CE551C28C}" type="presParOf" srcId="{86F6603F-1F3B-BE46-AAA8-8EF0F9D00EC1}" destId="{04EA0572-A265-724E-AAD4-683E24C0C45E}" srcOrd="1" destOrd="0" presId="urn:microsoft.com/office/officeart/2005/8/layout/hList1"/>
    <dgm:cxn modelId="{9A59339F-BC26-744D-9DF0-2FD2245A8F36}" type="presParOf" srcId="{95777804-ED95-FF4B-926C-FB9B8747FF7F}" destId="{8CDB5E09-EC59-D54B-A8EE-AB2466DA85A1}" srcOrd="7" destOrd="0" presId="urn:microsoft.com/office/officeart/2005/8/layout/hList1"/>
    <dgm:cxn modelId="{E135E4B5-2978-0E42-835E-D4D3E99F5EEB}" type="presParOf" srcId="{95777804-ED95-FF4B-926C-FB9B8747FF7F}" destId="{4C2C7B2E-0807-C146-AC3B-86103540D072}" srcOrd="8" destOrd="0" presId="urn:microsoft.com/office/officeart/2005/8/layout/hList1"/>
    <dgm:cxn modelId="{E0DADD0B-6FED-1D4B-B0AD-C294BAD4DD22}" type="presParOf" srcId="{4C2C7B2E-0807-C146-AC3B-86103540D072}" destId="{C104CC9F-9902-A04E-9E1E-E11A9BF47779}" srcOrd="0" destOrd="0" presId="urn:microsoft.com/office/officeart/2005/8/layout/hList1"/>
    <dgm:cxn modelId="{36411A28-BA2E-0F40-A83B-64BADE8E2838}" type="presParOf" srcId="{4C2C7B2E-0807-C146-AC3B-86103540D072}" destId="{506D0921-8BD2-DB48-A332-F32B44B8B630}" srcOrd="1" destOrd="0" presId="urn:microsoft.com/office/officeart/2005/8/layout/hList1"/>
    <dgm:cxn modelId="{93830FE1-1FC4-5B46-9A15-A756DE20C69A}" type="presParOf" srcId="{95777804-ED95-FF4B-926C-FB9B8747FF7F}" destId="{1B485001-A2C5-9E44-8C8F-60BA66F3ACB8}" srcOrd="9" destOrd="0" presId="urn:microsoft.com/office/officeart/2005/8/layout/hList1"/>
    <dgm:cxn modelId="{3D1FC846-DDEF-1D40-89A8-219F67042BEE}" type="presParOf" srcId="{95777804-ED95-FF4B-926C-FB9B8747FF7F}" destId="{53C893EE-161C-7F47-9983-CC154C7FD11D}" srcOrd="10" destOrd="0" presId="urn:microsoft.com/office/officeart/2005/8/layout/hList1"/>
    <dgm:cxn modelId="{B0BA791A-71FA-D441-8DD0-044E599462F4}" type="presParOf" srcId="{53C893EE-161C-7F47-9983-CC154C7FD11D}" destId="{7EEADEDD-0587-2F43-ACA9-FF6456269AB7}" srcOrd="0" destOrd="0" presId="urn:microsoft.com/office/officeart/2005/8/layout/hList1"/>
    <dgm:cxn modelId="{5C7F70D7-965A-0846-BEE0-F2B9890A74E3}" type="presParOf" srcId="{53C893EE-161C-7F47-9983-CC154C7FD11D}" destId="{493C6879-B88F-8A40-A438-35AA549C8BAE}"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B5835F3-4694-1549-8D3E-2C76BF5CCED0}" type="doc">
      <dgm:prSet loTypeId="urn:microsoft.com/office/officeart/2005/8/layout/hList1" loCatId="" qsTypeId="urn:microsoft.com/office/officeart/2005/8/quickstyle/simple4" qsCatId="simple" csTypeId="urn:microsoft.com/office/officeart/2005/8/colors/accent1_2" csCatId="accent1" phldr="1"/>
      <dgm:spPr/>
      <dgm:t>
        <a:bodyPr/>
        <a:lstStyle/>
        <a:p>
          <a:endParaRPr lang="en-US"/>
        </a:p>
      </dgm:t>
    </dgm:pt>
    <dgm:pt modelId="{3364CB33-8685-CD4A-A0E8-4F5D77F9D8E8}">
      <dgm:prSet phldrT="[Text]" custT="1"/>
      <dgm:spPr/>
      <dgm:t>
        <a:bodyPr/>
        <a:lstStyle/>
        <a:p>
          <a:r>
            <a:rPr lang="en-US" sz="2400" dirty="0" smtClean="0"/>
            <a:t>Spring, 3</a:t>
          </a:r>
          <a:r>
            <a:rPr lang="en-US" sz="2400" baseline="30000" dirty="0" smtClean="0"/>
            <a:t>rd</a:t>
          </a:r>
          <a:r>
            <a:rPr lang="en-US" sz="2400" dirty="0" smtClean="0"/>
            <a:t> year</a:t>
          </a:r>
          <a:endParaRPr lang="en-US" sz="2400" dirty="0"/>
        </a:p>
      </dgm:t>
    </dgm:pt>
    <dgm:pt modelId="{996CF149-4405-5C4F-8809-B167ECD4CA27}" type="parTrans" cxnId="{D6213935-CBF3-CA4E-88C0-5C1312B4CECF}">
      <dgm:prSet/>
      <dgm:spPr/>
      <dgm:t>
        <a:bodyPr/>
        <a:lstStyle/>
        <a:p>
          <a:endParaRPr lang="en-US" sz="2400"/>
        </a:p>
      </dgm:t>
    </dgm:pt>
    <dgm:pt modelId="{DE15F0E7-A8C6-B84C-8740-7E944E14EEF8}" type="sibTrans" cxnId="{D6213935-CBF3-CA4E-88C0-5C1312B4CECF}">
      <dgm:prSet/>
      <dgm:spPr/>
      <dgm:t>
        <a:bodyPr/>
        <a:lstStyle/>
        <a:p>
          <a:endParaRPr lang="en-US" sz="2400"/>
        </a:p>
      </dgm:t>
    </dgm:pt>
    <dgm:pt modelId="{126C7212-883B-E14D-A30D-70103A2AF71E}">
      <dgm:prSet phldrT="[Text]" custT="1"/>
      <dgm:spPr/>
      <dgm:t>
        <a:bodyPr/>
        <a:lstStyle/>
        <a:p>
          <a:r>
            <a:rPr lang="en-US" sz="2400" dirty="0" smtClean="0"/>
            <a:t>Capstone Practicum (6 credits)</a:t>
          </a:r>
          <a:endParaRPr lang="en-US" sz="2400" dirty="0"/>
        </a:p>
      </dgm:t>
    </dgm:pt>
    <dgm:pt modelId="{B4E82FDD-DFDF-F04A-86A3-F210BD7C371E}" type="parTrans" cxnId="{C620508B-CEDE-8748-AD8B-CA106CEE6849}">
      <dgm:prSet/>
      <dgm:spPr/>
      <dgm:t>
        <a:bodyPr/>
        <a:lstStyle/>
        <a:p>
          <a:endParaRPr lang="en-US" sz="2400"/>
        </a:p>
      </dgm:t>
    </dgm:pt>
    <dgm:pt modelId="{3F4E839F-D144-814F-AED3-233BD4C90996}" type="sibTrans" cxnId="{C620508B-CEDE-8748-AD8B-CA106CEE6849}">
      <dgm:prSet/>
      <dgm:spPr/>
      <dgm:t>
        <a:bodyPr/>
        <a:lstStyle/>
        <a:p>
          <a:endParaRPr lang="en-US" sz="2400"/>
        </a:p>
      </dgm:t>
    </dgm:pt>
    <dgm:pt modelId="{A56187F7-D723-194F-8982-5EEF8B1AE6AD}">
      <dgm:prSet phldrT="[Text]" custT="1"/>
      <dgm:spPr/>
      <dgm:t>
        <a:bodyPr/>
        <a:lstStyle/>
        <a:p>
          <a:r>
            <a:rPr lang="en-US" sz="2400" dirty="0" smtClean="0"/>
            <a:t>Mentored Studies in Capstone Area (3 credits)</a:t>
          </a:r>
          <a:endParaRPr lang="en-US" sz="2400" dirty="0"/>
        </a:p>
      </dgm:t>
    </dgm:pt>
    <dgm:pt modelId="{5991E23C-F14D-224A-9353-A67CC2DBD43A}" type="parTrans" cxnId="{12A1EFEE-EACA-844B-9AC5-27E993E71893}">
      <dgm:prSet/>
      <dgm:spPr/>
      <dgm:t>
        <a:bodyPr/>
        <a:lstStyle/>
        <a:p>
          <a:endParaRPr lang="en-US" sz="2400"/>
        </a:p>
      </dgm:t>
    </dgm:pt>
    <dgm:pt modelId="{2AC68CE8-C34D-964A-964E-077180D37DB3}" type="sibTrans" cxnId="{12A1EFEE-EACA-844B-9AC5-27E993E71893}">
      <dgm:prSet/>
      <dgm:spPr/>
      <dgm:t>
        <a:bodyPr/>
        <a:lstStyle/>
        <a:p>
          <a:endParaRPr lang="en-US" sz="2400"/>
        </a:p>
      </dgm:t>
    </dgm:pt>
    <dgm:pt modelId="{F296E062-AD03-A545-89BE-321DF1D48F69}">
      <dgm:prSet phldrT="[Text]" custT="1"/>
      <dgm:spPr/>
      <dgm:t>
        <a:bodyPr/>
        <a:lstStyle/>
        <a:p>
          <a:r>
            <a:rPr lang="en-US" sz="2400" dirty="0" smtClean="0"/>
            <a:t>Mentored Capstone Dissemination (3 credits)</a:t>
          </a:r>
          <a:endParaRPr lang="en-US" sz="2400" dirty="0"/>
        </a:p>
      </dgm:t>
    </dgm:pt>
    <dgm:pt modelId="{16427C8D-B144-5442-B1B8-19445357F003}" type="parTrans" cxnId="{F3DADB13-0B36-0F46-BEAD-3F7E2FAD31FA}">
      <dgm:prSet/>
      <dgm:spPr/>
      <dgm:t>
        <a:bodyPr/>
        <a:lstStyle/>
        <a:p>
          <a:endParaRPr lang="en-US"/>
        </a:p>
      </dgm:t>
    </dgm:pt>
    <dgm:pt modelId="{804BD7CC-1955-AF4D-B8D2-53161FB41281}" type="sibTrans" cxnId="{F3DADB13-0B36-0F46-BEAD-3F7E2FAD31FA}">
      <dgm:prSet/>
      <dgm:spPr/>
      <dgm:t>
        <a:bodyPr/>
        <a:lstStyle/>
        <a:p>
          <a:endParaRPr lang="en-US"/>
        </a:p>
      </dgm:t>
    </dgm:pt>
    <dgm:pt modelId="{CFF9B2D4-FC98-E145-BE39-BF94ADF50E82}" type="pres">
      <dgm:prSet presAssocID="{3B5835F3-4694-1549-8D3E-2C76BF5CCED0}" presName="Name0" presStyleCnt="0">
        <dgm:presLayoutVars>
          <dgm:dir/>
          <dgm:animLvl val="lvl"/>
          <dgm:resizeHandles val="exact"/>
        </dgm:presLayoutVars>
      </dgm:prSet>
      <dgm:spPr/>
      <dgm:t>
        <a:bodyPr/>
        <a:lstStyle/>
        <a:p>
          <a:endParaRPr lang="en-US"/>
        </a:p>
      </dgm:t>
    </dgm:pt>
    <dgm:pt modelId="{599ED905-0AAF-414E-B044-4665276C89AA}" type="pres">
      <dgm:prSet presAssocID="{3364CB33-8685-CD4A-A0E8-4F5D77F9D8E8}" presName="composite" presStyleCnt="0"/>
      <dgm:spPr/>
    </dgm:pt>
    <dgm:pt modelId="{93535BF3-F1BD-C547-8C6C-31ABABDEE8E7}" type="pres">
      <dgm:prSet presAssocID="{3364CB33-8685-CD4A-A0E8-4F5D77F9D8E8}" presName="parTx" presStyleLbl="alignNode1" presStyleIdx="0" presStyleCnt="1">
        <dgm:presLayoutVars>
          <dgm:chMax val="0"/>
          <dgm:chPref val="0"/>
          <dgm:bulletEnabled val="1"/>
        </dgm:presLayoutVars>
      </dgm:prSet>
      <dgm:spPr/>
      <dgm:t>
        <a:bodyPr/>
        <a:lstStyle/>
        <a:p>
          <a:endParaRPr lang="en-US"/>
        </a:p>
      </dgm:t>
    </dgm:pt>
    <dgm:pt modelId="{F0DEEA9F-7235-2048-966A-E79D1471BB5D}" type="pres">
      <dgm:prSet presAssocID="{3364CB33-8685-CD4A-A0E8-4F5D77F9D8E8}" presName="desTx" presStyleLbl="alignAccFollowNode1" presStyleIdx="0" presStyleCnt="1" custLinFactNeighborX="-262" custLinFactNeighborY="1917">
        <dgm:presLayoutVars>
          <dgm:bulletEnabled val="1"/>
        </dgm:presLayoutVars>
      </dgm:prSet>
      <dgm:spPr/>
      <dgm:t>
        <a:bodyPr/>
        <a:lstStyle/>
        <a:p>
          <a:endParaRPr lang="en-US"/>
        </a:p>
      </dgm:t>
    </dgm:pt>
  </dgm:ptLst>
  <dgm:cxnLst>
    <dgm:cxn modelId="{D6213935-CBF3-CA4E-88C0-5C1312B4CECF}" srcId="{3B5835F3-4694-1549-8D3E-2C76BF5CCED0}" destId="{3364CB33-8685-CD4A-A0E8-4F5D77F9D8E8}" srcOrd="0" destOrd="0" parTransId="{996CF149-4405-5C4F-8809-B167ECD4CA27}" sibTransId="{DE15F0E7-A8C6-B84C-8740-7E944E14EEF8}"/>
    <dgm:cxn modelId="{C620508B-CEDE-8748-AD8B-CA106CEE6849}" srcId="{3364CB33-8685-CD4A-A0E8-4F5D77F9D8E8}" destId="{126C7212-883B-E14D-A30D-70103A2AF71E}" srcOrd="0" destOrd="0" parTransId="{B4E82FDD-DFDF-F04A-86A3-F210BD7C371E}" sibTransId="{3F4E839F-D144-814F-AED3-233BD4C90996}"/>
    <dgm:cxn modelId="{B156CF69-E24E-7341-A454-82401FB1A5C5}" type="presOf" srcId="{F296E062-AD03-A545-89BE-321DF1D48F69}" destId="{F0DEEA9F-7235-2048-966A-E79D1471BB5D}" srcOrd="0" destOrd="1" presId="urn:microsoft.com/office/officeart/2005/8/layout/hList1"/>
    <dgm:cxn modelId="{56231526-9081-2347-8F0F-FC21FF6640AC}" type="presOf" srcId="{3364CB33-8685-CD4A-A0E8-4F5D77F9D8E8}" destId="{93535BF3-F1BD-C547-8C6C-31ABABDEE8E7}" srcOrd="0" destOrd="0" presId="urn:microsoft.com/office/officeart/2005/8/layout/hList1"/>
    <dgm:cxn modelId="{12A1EFEE-EACA-844B-9AC5-27E993E71893}" srcId="{3364CB33-8685-CD4A-A0E8-4F5D77F9D8E8}" destId="{A56187F7-D723-194F-8982-5EEF8B1AE6AD}" srcOrd="2" destOrd="0" parTransId="{5991E23C-F14D-224A-9353-A67CC2DBD43A}" sibTransId="{2AC68CE8-C34D-964A-964E-077180D37DB3}"/>
    <dgm:cxn modelId="{48B9B33A-831F-114B-85E8-043A3FAFA34F}" type="presOf" srcId="{126C7212-883B-E14D-A30D-70103A2AF71E}" destId="{F0DEEA9F-7235-2048-966A-E79D1471BB5D}" srcOrd="0" destOrd="0" presId="urn:microsoft.com/office/officeart/2005/8/layout/hList1"/>
    <dgm:cxn modelId="{266C5AF9-BB11-524A-98C8-09FDC00D5063}" type="presOf" srcId="{3B5835F3-4694-1549-8D3E-2C76BF5CCED0}" destId="{CFF9B2D4-FC98-E145-BE39-BF94ADF50E82}" srcOrd="0" destOrd="0" presId="urn:microsoft.com/office/officeart/2005/8/layout/hList1"/>
    <dgm:cxn modelId="{F3DADB13-0B36-0F46-BEAD-3F7E2FAD31FA}" srcId="{3364CB33-8685-CD4A-A0E8-4F5D77F9D8E8}" destId="{F296E062-AD03-A545-89BE-321DF1D48F69}" srcOrd="1" destOrd="0" parTransId="{16427C8D-B144-5442-B1B8-19445357F003}" sibTransId="{804BD7CC-1955-AF4D-B8D2-53161FB41281}"/>
    <dgm:cxn modelId="{ED67B2D6-1643-B64A-B2D7-DF70847CFBDA}" type="presOf" srcId="{A56187F7-D723-194F-8982-5EEF8B1AE6AD}" destId="{F0DEEA9F-7235-2048-966A-E79D1471BB5D}" srcOrd="0" destOrd="2" presId="urn:microsoft.com/office/officeart/2005/8/layout/hList1"/>
    <dgm:cxn modelId="{FBEF0135-56A0-A642-929C-B027046F0059}" type="presParOf" srcId="{CFF9B2D4-FC98-E145-BE39-BF94ADF50E82}" destId="{599ED905-0AAF-414E-B044-4665276C89AA}" srcOrd="0" destOrd="0" presId="urn:microsoft.com/office/officeart/2005/8/layout/hList1"/>
    <dgm:cxn modelId="{5C8DF1CC-51E8-C442-ABCB-8794DEC66380}" type="presParOf" srcId="{599ED905-0AAF-414E-B044-4665276C89AA}" destId="{93535BF3-F1BD-C547-8C6C-31ABABDEE8E7}" srcOrd="0" destOrd="0" presId="urn:microsoft.com/office/officeart/2005/8/layout/hList1"/>
    <dgm:cxn modelId="{BD7EF210-0D40-9549-B32B-F17603E148E1}" type="presParOf" srcId="{599ED905-0AAF-414E-B044-4665276C89AA}" destId="{F0DEEA9F-7235-2048-966A-E79D1471BB5D}" srcOrd="1" destOrd="0" presId="urn:microsoft.com/office/officeart/2005/8/layout/hList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F073641-5489-A540-B1E5-7EA0D30F17DD}" type="doc">
      <dgm:prSet loTypeId="urn:microsoft.com/office/officeart/2005/8/layout/radial4" loCatId="hierarchy" qsTypeId="urn:microsoft.com/office/officeart/2005/8/quickstyle/simple1" qsCatId="simple" csTypeId="urn:microsoft.com/office/officeart/2005/8/colors/accent1_2" csCatId="accent1" phldr="1"/>
      <dgm:spPr/>
      <dgm:t>
        <a:bodyPr/>
        <a:lstStyle/>
        <a:p>
          <a:endParaRPr lang="en-US"/>
        </a:p>
      </dgm:t>
    </dgm:pt>
    <dgm:pt modelId="{E1D3B0DB-B702-6940-BA86-0B0F83DB97C1}">
      <dgm:prSet phldrT="[Text]" custT="1"/>
      <dgm:spPr>
        <a:xfrm>
          <a:off x="3218329" y="1464504"/>
          <a:ext cx="3051605" cy="1805373"/>
        </a:xfrm>
        <a:solidFill>
          <a:schemeClr val="tx1"/>
        </a:solidFill>
        <a:ln w="34925" cap="flat" cmpd="sng" algn="in">
          <a:solidFill>
            <a:schemeClr val="bg1"/>
          </a:solidFill>
          <a:prstDash val="solid"/>
        </a:ln>
        <a:effectLst/>
      </dgm:spPr>
      <dgm:t>
        <a:bodyPr/>
        <a:lstStyle/>
        <a:p>
          <a:pPr>
            <a:buNone/>
          </a:pPr>
          <a:r>
            <a:rPr lang="en-US" sz="2600" b="1" dirty="0">
              <a:solidFill>
                <a:sysClr val="windowText" lastClr="000000"/>
              </a:solidFill>
              <a:latin typeface="Franklin Gothic Book" panose="020B0503020102020204"/>
              <a:ea typeface="+mn-ea"/>
              <a:cs typeface="+mn-cs"/>
            </a:rPr>
            <a:t>Baccalaureate Project/Capstone</a:t>
          </a:r>
        </a:p>
      </dgm:t>
    </dgm:pt>
    <dgm:pt modelId="{CB547E9B-3650-5F46-8AA5-176FFFE2CB49}" type="parTrans" cxnId="{51E5C8B8-381F-D64B-BD5C-AF0EB130D087}">
      <dgm:prSet/>
      <dgm:spPr/>
      <dgm:t>
        <a:bodyPr/>
        <a:lstStyle/>
        <a:p>
          <a:endParaRPr lang="en-US"/>
        </a:p>
      </dgm:t>
    </dgm:pt>
    <dgm:pt modelId="{7EE068A3-F0CB-F147-93B6-49AC40D97661}" type="sibTrans" cxnId="{51E5C8B8-381F-D64B-BD5C-AF0EB130D087}">
      <dgm:prSet/>
      <dgm:spPr/>
      <dgm:t>
        <a:bodyPr/>
        <a:lstStyle/>
        <a:p>
          <a:endParaRPr lang="en-US"/>
        </a:p>
      </dgm:t>
    </dgm:pt>
    <dgm:pt modelId="{3C98280C-A736-F744-99A1-B54A30D3C84B}">
      <dgm:prSet phldrT="[Text]"/>
      <dgm:spPr>
        <a:xfrm>
          <a:off x="415049" y="1946614"/>
          <a:ext cx="2179395" cy="841153"/>
        </a:xfrm>
        <a:solidFill>
          <a:srgbClr val="77A2BB">
            <a:lumMod val="40000"/>
            <a:lumOff val="60000"/>
          </a:srgbClr>
        </a:solidFill>
        <a:ln w="34925" cap="flat" cmpd="sng" algn="in">
          <a:solidFill>
            <a:schemeClr val="bg1"/>
          </a:solidFill>
          <a:prstDash val="solid"/>
        </a:ln>
        <a:effectLst/>
      </dgm:spPr>
      <dgm:t>
        <a:bodyPr/>
        <a:lstStyle/>
        <a:p>
          <a:pPr>
            <a:buNone/>
          </a:pPr>
          <a:r>
            <a:rPr lang="en-US" dirty="0">
              <a:solidFill>
                <a:sysClr val="windowText" lastClr="000000"/>
              </a:solidFill>
              <a:latin typeface="Franklin Gothic Book" panose="020B0503020102020204"/>
              <a:ea typeface="+mn-ea"/>
              <a:cs typeface="+mn-cs"/>
            </a:rPr>
            <a:t>critical thinking skills</a:t>
          </a:r>
        </a:p>
      </dgm:t>
    </dgm:pt>
    <dgm:pt modelId="{605EB2DD-7F53-0445-B508-511EF7924C98}" type="parTrans" cxnId="{3FC74575-F22B-534F-8859-DF7176D4769C}">
      <dgm:prSet/>
      <dgm:spPr>
        <a:xfrm rot="10800000">
          <a:off x="1504747" y="2176355"/>
          <a:ext cx="1619334" cy="381671"/>
        </a:xfrm>
        <a:solidFill>
          <a:schemeClr val="bg1"/>
        </a:solidFill>
        <a:ln>
          <a:noFill/>
        </a:ln>
        <a:effectLst/>
      </dgm:spPr>
      <dgm:t>
        <a:bodyPr/>
        <a:lstStyle/>
        <a:p>
          <a:endParaRPr lang="en-US"/>
        </a:p>
      </dgm:t>
    </dgm:pt>
    <dgm:pt modelId="{EF774B25-9C06-0A44-8DC2-15780EAD77CF}" type="sibTrans" cxnId="{3FC74575-F22B-534F-8859-DF7176D4769C}">
      <dgm:prSet/>
      <dgm:spPr/>
      <dgm:t>
        <a:bodyPr/>
        <a:lstStyle/>
        <a:p>
          <a:endParaRPr lang="en-US"/>
        </a:p>
      </dgm:t>
    </dgm:pt>
    <dgm:pt modelId="{8E228B33-CA3E-AD48-928C-02D994C73D1B}">
      <dgm:prSet phldrT="[Text]"/>
      <dgm:spPr>
        <a:xfrm>
          <a:off x="3648637" y="26132"/>
          <a:ext cx="2303935" cy="1048121"/>
        </a:xfrm>
        <a:solidFill>
          <a:srgbClr val="77A2BB">
            <a:lumMod val="40000"/>
            <a:lumOff val="60000"/>
          </a:srgbClr>
        </a:solidFill>
        <a:ln w="34925" cap="flat" cmpd="sng" algn="in">
          <a:solidFill>
            <a:schemeClr val="bg1"/>
          </a:solidFill>
          <a:prstDash val="solid"/>
        </a:ln>
        <a:effectLst/>
      </dgm:spPr>
      <dgm:t>
        <a:bodyPr/>
        <a:lstStyle/>
        <a:p>
          <a:pPr>
            <a:buNone/>
          </a:pPr>
          <a:r>
            <a:rPr lang="en-US" dirty="0">
              <a:solidFill>
                <a:sysClr val="windowText" lastClr="000000"/>
              </a:solidFill>
              <a:latin typeface="Franklin Gothic Book" panose="020B0503020102020204"/>
              <a:ea typeface="+mn-ea"/>
              <a:cs typeface="+mn-cs"/>
            </a:rPr>
            <a:t>collaborative , communication, and writing  skills</a:t>
          </a:r>
        </a:p>
      </dgm:t>
    </dgm:pt>
    <dgm:pt modelId="{31EF915A-3DD7-5C41-8FED-6F378DE3CC0F}" type="parTrans" cxnId="{E4CD5C28-8685-8F4F-B8F7-A92B3ECAD32D}">
      <dgm:prSet/>
      <dgm:spPr>
        <a:xfrm rot="16306812">
          <a:off x="4354882" y="791441"/>
          <a:ext cx="864585" cy="381671"/>
        </a:xfrm>
        <a:solidFill>
          <a:schemeClr val="bg1"/>
        </a:solidFill>
        <a:ln>
          <a:noFill/>
        </a:ln>
        <a:effectLst/>
      </dgm:spPr>
      <dgm:t>
        <a:bodyPr/>
        <a:lstStyle/>
        <a:p>
          <a:endParaRPr lang="en-US"/>
        </a:p>
      </dgm:t>
    </dgm:pt>
    <dgm:pt modelId="{280378A8-2E1F-EC45-8A80-814FE50FB6BF}" type="sibTrans" cxnId="{E4CD5C28-8685-8F4F-B8F7-A92B3ECAD32D}">
      <dgm:prSet/>
      <dgm:spPr/>
      <dgm:t>
        <a:bodyPr/>
        <a:lstStyle/>
        <a:p>
          <a:endParaRPr lang="en-US"/>
        </a:p>
      </dgm:t>
    </dgm:pt>
    <dgm:pt modelId="{B49DC84A-F712-6245-AFDE-298152285453}">
      <dgm:prSet phldrT="[Text]"/>
      <dgm:spPr>
        <a:xfrm>
          <a:off x="6331869" y="234706"/>
          <a:ext cx="2581728" cy="1017790"/>
        </a:xfrm>
        <a:solidFill>
          <a:srgbClr val="77A2BB">
            <a:lumMod val="40000"/>
            <a:lumOff val="60000"/>
          </a:srgbClr>
        </a:solidFill>
        <a:ln w="34925" cap="flat" cmpd="sng" algn="in">
          <a:solidFill>
            <a:schemeClr val="bg1"/>
          </a:solidFill>
          <a:prstDash val="solid"/>
        </a:ln>
        <a:effectLst/>
      </dgm:spPr>
      <dgm:t>
        <a:bodyPr/>
        <a:lstStyle/>
        <a:p>
          <a:pPr>
            <a:buNone/>
          </a:pPr>
          <a:r>
            <a:rPr lang="en-US" dirty="0">
              <a:solidFill>
                <a:sysClr val="windowText" lastClr="000000"/>
              </a:solidFill>
              <a:latin typeface="Franklin Gothic Book" panose="020B0503020102020204"/>
              <a:ea typeface="+mn-ea"/>
              <a:cs typeface="+mn-cs"/>
            </a:rPr>
            <a:t>development of a life-long learner mentality</a:t>
          </a:r>
        </a:p>
      </dgm:t>
    </dgm:pt>
    <dgm:pt modelId="{29973F31-9403-5543-9DA3-66AF6FD5899D}" type="parTrans" cxnId="{420CE7C1-6DAF-8240-B5F0-DA633CAAE5E4}">
      <dgm:prSet/>
      <dgm:spPr>
        <a:xfrm rot="19834567">
          <a:off x="5821916" y="1025602"/>
          <a:ext cx="1924969" cy="381671"/>
        </a:xfrm>
        <a:solidFill>
          <a:schemeClr val="bg1"/>
        </a:solidFill>
        <a:ln>
          <a:noFill/>
        </a:ln>
        <a:effectLst/>
      </dgm:spPr>
      <dgm:t>
        <a:bodyPr/>
        <a:lstStyle/>
        <a:p>
          <a:endParaRPr lang="en-US"/>
        </a:p>
      </dgm:t>
    </dgm:pt>
    <dgm:pt modelId="{49599B86-B134-084C-AFD1-8AA8F5FF970C}" type="sibTrans" cxnId="{420CE7C1-6DAF-8240-B5F0-DA633CAAE5E4}">
      <dgm:prSet/>
      <dgm:spPr/>
      <dgm:t>
        <a:bodyPr/>
        <a:lstStyle/>
        <a:p>
          <a:endParaRPr lang="en-US"/>
        </a:p>
      </dgm:t>
    </dgm:pt>
    <dgm:pt modelId="{3C06039E-9BBE-C942-A758-927A5688E9E9}">
      <dgm:prSet/>
      <dgm:spPr>
        <a:xfrm>
          <a:off x="923363" y="461515"/>
          <a:ext cx="2565660" cy="1017790"/>
        </a:xfrm>
        <a:solidFill>
          <a:srgbClr val="77A2BB">
            <a:lumMod val="20000"/>
            <a:lumOff val="80000"/>
          </a:srgbClr>
        </a:solidFill>
        <a:ln w="34925" cap="flat" cmpd="sng" algn="in">
          <a:solidFill>
            <a:schemeClr val="bg1"/>
          </a:solidFill>
          <a:prstDash val="solid"/>
        </a:ln>
        <a:effectLst/>
      </dgm:spPr>
      <dgm:t>
        <a:bodyPr/>
        <a:lstStyle/>
        <a:p>
          <a:pPr>
            <a:buNone/>
          </a:pPr>
          <a:r>
            <a:rPr lang="en-US" dirty="0">
              <a:solidFill>
                <a:sysClr val="windowText" lastClr="000000"/>
              </a:solidFill>
              <a:latin typeface="Franklin Gothic Book" panose="020B0503020102020204"/>
              <a:ea typeface="+mn-ea"/>
              <a:cs typeface="+mn-cs"/>
            </a:rPr>
            <a:t>profession-specific technical competencies</a:t>
          </a:r>
        </a:p>
      </dgm:t>
    </dgm:pt>
    <dgm:pt modelId="{DC3581B0-7FD2-3141-9E4E-9D24F81700DE}" type="parTrans" cxnId="{C1C058C6-1B78-A245-A905-1CE86FE58369}">
      <dgm:prSet/>
      <dgm:spPr>
        <a:xfrm rot="12529598">
          <a:off x="2111238" y="1149044"/>
          <a:ext cx="1532552" cy="381671"/>
        </a:xfrm>
        <a:solidFill>
          <a:schemeClr val="bg1"/>
        </a:solidFill>
        <a:ln>
          <a:noFill/>
        </a:ln>
        <a:effectLst/>
      </dgm:spPr>
      <dgm:t>
        <a:bodyPr/>
        <a:lstStyle/>
        <a:p>
          <a:endParaRPr lang="en-US"/>
        </a:p>
      </dgm:t>
    </dgm:pt>
    <dgm:pt modelId="{35CE054A-9572-6D4C-8078-1A7145333CDA}" type="sibTrans" cxnId="{C1C058C6-1B78-A245-A905-1CE86FE58369}">
      <dgm:prSet/>
      <dgm:spPr/>
      <dgm:t>
        <a:bodyPr/>
        <a:lstStyle/>
        <a:p>
          <a:endParaRPr lang="en-US"/>
        </a:p>
      </dgm:t>
    </dgm:pt>
    <dgm:pt modelId="{83A33293-3737-F44E-98CB-E893E94DABAE}">
      <dgm:prSet phldrT="[Text]"/>
      <dgm:spPr>
        <a:xfrm>
          <a:off x="6819408" y="1558799"/>
          <a:ext cx="2405269" cy="1186459"/>
        </a:xfrm>
        <a:solidFill>
          <a:srgbClr val="77A2BB">
            <a:lumMod val="20000"/>
            <a:lumOff val="80000"/>
          </a:srgbClr>
        </a:solidFill>
        <a:ln w="34925" cap="flat" cmpd="sng" algn="in">
          <a:solidFill>
            <a:schemeClr val="bg1"/>
          </a:solidFill>
          <a:prstDash val="solid"/>
        </a:ln>
        <a:effectLst/>
      </dgm:spPr>
      <dgm:t>
        <a:bodyPr/>
        <a:lstStyle/>
        <a:p>
          <a:pPr>
            <a:buNone/>
          </a:pPr>
          <a:r>
            <a:rPr lang="en-US" dirty="0">
              <a:solidFill>
                <a:sysClr val="windowText" lastClr="000000"/>
              </a:solidFill>
              <a:latin typeface="Franklin Gothic Book" panose="020B0503020102020204"/>
              <a:ea typeface="+mn-ea"/>
              <a:cs typeface="+mn-cs"/>
            </a:rPr>
            <a:t>confidence with understanding and applying research</a:t>
          </a:r>
        </a:p>
      </dgm:t>
    </dgm:pt>
    <dgm:pt modelId="{7F806EF0-3FFE-4E43-84EF-97B8531F2847}" type="parTrans" cxnId="{7A796938-26CE-024D-B3B9-2CA71C0B16F8}">
      <dgm:prSet/>
      <dgm:spPr>
        <a:xfrm rot="21374669">
          <a:off x="6355715" y="2015823"/>
          <a:ext cx="1668118" cy="381671"/>
        </a:xfrm>
        <a:solidFill>
          <a:schemeClr val="bg1"/>
        </a:solidFill>
        <a:ln>
          <a:noFill/>
        </a:ln>
        <a:effectLst/>
      </dgm:spPr>
      <dgm:t>
        <a:bodyPr/>
        <a:lstStyle/>
        <a:p>
          <a:endParaRPr lang="en-US"/>
        </a:p>
      </dgm:t>
    </dgm:pt>
    <dgm:pt modelId="{57892A41-F6EC-DC48-800B-55A41A954AF2}" type="sibTrans" cxnId="{7A796938-26CE-024D-B3B9-2CA71C0B16F8}">
      <dgm:prSet/>
      <dgm:spPr/>
      <dgm:t>
        <a:bodyPr/>
        <a:lstStyle/>
        <a:p>
          <a:endParaRPr lang="en-US"/>
        </a:p>
      </dgm:t>
    </dgm:pt>
    <dgm:pt modelId="{65E11E66-EF5C-0242-8A90-69B494F8E3E0}" type="pres">
      <dgm:prSet presAssocID="{4F073641-5489-A540-B1E5-7EA0D30F17DD}" presName="cycle" presStyleCnt="0">
        <dgm:presLayoutVars>
          <dgm:chMax val="1"/>
          <dgm:dir/>
          <dgm:animLvl val="ctr"/>
          <dgm:resizeHandles val="exact"/>
        </dgm:presLayoutVars>
      </dgm:prSet>
      <dgm:spPr/>
      <dgm:t>
        <a:bodyPr/>
        <a:lstStyle/>
        <a:p>
          <a:endParaRPr lang="en-US"/>
        </a:p>
      </dgm:t>
    </dgm:pt>
    <dgm:pt modelId="{6C3733A8-6698-384A-A738-C565D813F1FE}" type="pres">
      <dgm:prSet presAssocID="{E1D3B0DB-B702-6940-BA86-0B0F83DB97C1}" presName="centerShape" presStyleLbl="node0" presStyleIdx="0" presStyleCnt="1" custScaleX="227868" custScaleY="134810"/>
      <dgm:spPr>
        <a:prstGeom prst="ellipse">
          <a:avLst/>
        </a:prstGeom>
      </dgm:spPr>
      <dgm:t>
        <a:bodyPr/>
        <a:lstStyle/>
        <a:p>
          <a:endParaRPr lang="en-US"/>
        </a:p>
      </dgm:t>
    </dgm:pt>
    <dgm:pt modelId="{14436462-6FD3-F14A-804B-50487C36561C}" type="pres">
      <dgm:prSet presAssocID="{605EB2DD-7F53-0445-B508-511EF7924C98}" presName="parTrans" presStyleLbl="bgSibTrans2D1" presStyleIdx="0" presStyleCnt="5"/>
      <dgm:spPr>
        <a:prstGeom prst="leftArrow">
          <a:avLst>
            <a:gd name="adj1" fmla="val 60000"/>
            <a:gd name="adj2" fmla="val 50000"/>
          </a:avLst>
        </a:prstGeom>
      </dgm:spPr>
      <dgm:t>
        <a:bodyPr/>
        <a:lstStyle/>
        <a:p>
          <a:endParaRPr lang="en-US"/>
        </a:p>
      </dgm:t>
    </dgm:pt>
    <dgm:pt modelId="{8F4B6734-E9DE-AD4D-AA69-450F92A83DD8}" type="pres">
      <dgm:prSet presAssocID="{3C98280C-A736-F744-99A1-B54A30D3C84B}" presName="node" presStyleLbl="node1" presStyleIdx="0" presStyleCnt="5" custScaleX="171304" custScaleY="82645" custRadScaleRad="164737">
        <dgm:presLayoutVars>
          <dgm:bulletEnabled val="1"/>
        </dgm:presLayoutVars>
      </dgm:prSet>
      <dgm:spPr>
        <a:prstGeom prst="roundRect">
          <a:avLst>
            <a:gd name="adj" fmla="val 10000"/>
          </a:avLst>
        </a:prstGeom>
      </dgm:spPr>
      <dgm:t>
        <a:bodyPr/>
        <a:lstStyle/>
        <a:p>
          <a:endParaRPr lang="en-US"/>
        </a:p>
      </dgm:t>
    </dgm:pt>
    <dgm:pt modelId="{E5BED510-401B-754D-84D6-C2D672E34C92}" type="pres">
      <dgm:prSet presAssocID="{DC3581B0-7FD2-3141-9E4E-9D24F81700DE}" presName="parTrans" presStyleLbl="bgSibTrans2D1" presStyleIdx="1" presStyleCnt="5"/>
      <dgm:spPr>
        <a:prstGeom prst="leftArrow">
          <a:avLst>
            <a:gd name="adj1" fmla="val 60000"/>
            <a:gd name="adj2" fmla="val 50000"/>
          </a:avLst>
        </a:prstGeom>
      </dgm:spPr>
      <dgm:t>
        <a:bodyPr/>
        <a:lstStyle/>
        <a:p>
          <a:endParaRPr lang="en-US"/>
        </a:p>
      </dgm:t>
    </dgm:pt>
    <dgm:pt modelId="{4D4872B1-2E4B-8248-BB58-8B3847DF19E0}" type="pres">
      <dgm:prSet presAssocID="{3C06039E-9BBE-C942-A758-927A5688E9E9}" presName="node" presStyleLbl="node1" presStyleIdx="1" presStyleCnt="5" custScaleX="201665" custRadScaleRad="162251" custRadScaleInc="-41340">
        <dgm:presLayoutVars>
          <dgm:bulletEnabled val="1"/>
        </dgm:presLayoutVars>
      </dgm:prSet>
      <dgm:spPr>
        <a:prstGeom prst="roundRect">
          <a:avLst>
            <a:gd name="adj" fmla="val 10000"/>
          </a:avLst>
        </a:prstGeom>
      </dgm:spPr>
      <dgm:t>
        <a:bodyPr/>
        <a:lstStyle/>
        <a:p>
          <a:endParaRPr lang="en-US"/>
        </a:p>
      </dgm:t>
    </dgm:pt>
    <dgm:pt modelId="{C48319E7-91EB-5743-8A0A-844117E3AC08}" type="pres">
      <dgm:prSet presAssocID="{31EF915A-3DD7-5C41-8FED-6F378DE3CC0F}" presName="parTrans" presStyleLbl="bgSibTrans2D1" presStyleIdx="2" presStyleCnt="5"/>
      <dgm:spPr>
        <a:prstGeom prst="leftArrow">
          <a:avLst>
            <a:gd name="adj1" fmla="val 60000"/>
            <a:gd name="adj2" fmla="val 50000"/>
          </a:avLst>
        </a:prstGeom>
      </dgm:spPr>
      <dgm:t>
        <a:bodyPr/>
        <a:lstStyle/>
        <a:p>
          <a:endParaRPr lang="en-US"/>
        </a:p>
      </dgm:t>
    </dgm:pt>
    <dgm:pt modelId="{417C16D6-3D88-A94B-8142-777FCB71EC93}" type="pres">
      <dgm:prSet presAssocID="{8E228B33-CA3E-AD48-928C-02D994C73D1B}" presName="node" presStyleLbl="node1" presStyleIdx="2" presStyleCnt="5" custScaleX="181093" custScaleY="102980" custRadScaleRad="110044" custRadScaleInc="2522">
        <dgm:presLayoutVars>
          <dgm:bulletEnabled val="1"/>
        </dgm:presLayoutVars>
      </dgm:prSet>
      <dgm:spPr>
        <a:prstGeom prst="roundRect">
          <a:avLst>
            <a:gd name="adj" fmla="val 10000"/>
          </a:avLst>
        </a:prstGeom>
      </dgm:spPr>
      <dgm:t>
        <a:bodyPr/>
        <a:lstStyle/>
        <a:p>
          <a:endParaRPr lang="en-US"/>
        </a:p>
      </dgm:t>
    </dgm:pt>
    <dgm:pt modelId="{97E30240-8DC0-304A-9C4B-482AC3A6326D}" type="pres">
      <dgm:prSet presAssocID="{29973F31-9403-5543-9DA3-66AF6FD5899D}" presName="parTrans" presStyleLbl="bgSibTrans2D1" presStyleIdx="3" presStyleCnt="5"/>
      <dgm:spPr>
        <a:prstGeom prst="leftArrow">
          <a:avLst>
            <a:gd name="adj1" fmla="val 60000"/>
            <a:gd name="adj2" fmla="val 50000"/>
          </a:avLst>
        </a:prstGeom>
      </dgm:spPr>
      <dgm:t>
        <a:bodyPr/>
        <a:lstStyle/>
        <a:p>
          <a:endParaRPr lang="en-US"/>
        </a:p>
      </dgm:t>
    </dgm:pt>
    <dgm:pt modelId="{775D7BE5-CDD6-8946-A70F-4D8788003057}" type="pres">
      <dgm:prSet presAssocID="{B49DC84A-F712-6245-AFDE-298152285453}" presName="node" presStyleLbl="node1" presStyleIdx="3" presStyleCnt="5" custScaleX="202928" custRadScaleRad="168069" custRadScaleInc="43267">
        <dgm:presLayoutVars>
          <dgm:bulletEnabled val="1"/>
        </dgm:presLayoutVars>
      </dgm:prSet>
      <dgm:spPr>
        <a:prstGeom prst="roundRect">
          <a:avLst>
            <a:gd name="adj" fmla="val 10000"/>
          </a:avLst>
        </a:prstGeom>
      </dgm:spPr>
      <dgm:t>
        <a:bodyPr/>
        <a:lstStyle/>
        <a:p>
          <a:endParaRPr lang="en-US"/>
        </a:p>
      </dgm:t>
    </dgm:pt>
    <dgm:pt modelId="{86BBB2B5-8D1D-B640-993D-4A10B3481A14}" type="pres">
      <dgm:prSet presAssocID="{7F806EF0-3FFE-4E43-84EF-97B8531F2847}" presName="parTrans" presStyleLbl="bgSibTrans2D1" presStyleIdx="4" presStyleCnt="5"/>
      <dgm:spPr>
        <a:prstGeom prst="leftArrow">
          <a:avLst>
            <a:gd name="adj1" fmla="val 60000"/>
            <a:gd name="adj2" fmla="val 50000"/>
          </a:avLst>
        </a:prstGeom>
      </dgm:spPr>
      <dgm:t>
        <a:bodyPr/>
        <a:lstStyle/>
        <a:p>
          <a:endParaRPr lang="en-US"/>
        </a:p>
      </dgm:t>
    </dgm:pt>
    <dgm:pt modelId="{A5DCFDC0-F66F-024E-AB93-6E9AD18EE91F}" type="pres">
      <dgm:prSet presAssocID="{83A33293-3737-F44E-98CB-E893E94DABAE}" presName="node" presStyleLbl="node1" presStyleIdx="4" presStyleCnt="5" custScaleX="189058" custScaleY="116572" custRadScaleRad="167055" custRadScaleInc="-10432">
        <dgm:presLayoutVars>
          <dgm:bulletEnabled val="1"/>
        </dgm:presLayoutVars>
      </dgm:prSet>
      <dgm:spPr>
        <a:prstGeom prst="roundRect">
          <a:avLst>
            <a:gd name="adj" fmla="val 10000"/>
          </a:avLst>
        </a:prstGeom>
      </dgm:spPr>
      <dgm:t>
        <a:bodyPr/>
        <a:lstStyle/>
        <a:p>
          <a:endParaRPr lang="en-US"/>
        </a:p>
      </dgm:t>
    </dgm:pt>
  </dgm:ptLst>
  <dgm:cxnLst>
    <dgm:cxn modelId="{1D9FC87D-0222-D243-9512-197C14882649}" type="presOf" srcId="{3C06039E-9BBE-C942-A758-927A5688E9E9}" destId="{4D4872B1-2E4B-8248-BB58-8B3847DF19E0}" srcOrd="0" destOrd="0" presId="urn:microsoft.com/office/officeart/2005/8/layout/radial4"/>
    <dgm:cxn modelId="{FD1FFEDE-4AA1-6740-AE40-2986F25A4D10}" type="presOf" srcId="{8E228B33-CA3E-AD48-928C-02D994C73D1B}" destId="{417C16D6-3D88-A94B-8142-777FCB71EC93}" srcOrd="0" destOrd="0" presId="urn:microsoft.com/office/officeart/2005/8/layout/radial4"/>
    <dgm:cxn modelId="{F65D6327-5473-7844-8487-C430C28F7A65}" type="presOf" srcId="{E1D3B0DB-B702-6940-BA86-0B0F83DB97C1}" destId="{6C3733A8-6698-384A-A738-C565D813F1FE}" srcOrd="0" destOrd="0" presId="urn:microsoft.com/office/officeart/2005/8/layout/radial4"/>
    <dgm:cxn modelId="{51E5C8B8-381F-D64B-BD5C-AF0EB130D087}" srcId="{4F073641-5489-A540-B1E5-7EA0D30F17DD}" destId="{E1D3B0DB-B702-6940-BA86-0B0F83DB97C1}" srcOrd="0" destOrd="0" parTransId="{CB547E9B-3650-5F46-8AA5-176FFFE2CB49}" sibTransId="{7EE068A3-F0CB-F147-93B6-49AC40D97661}"/>
    <dgm:cxn modelId="{3FC74575-F22B-534F-8859-DF7176D4769C}" srcId="{E1D3B0DB-B702-6940-BA86-0B0F83DB97C1}" destId="{3C98280C-A736-F744-99A1-B54A30D3C84B}" srcOrd="0" destOrd="0" parTransId="{605EB2DD-7F53-0445-B508-511EF7924C98}" sibTransId="{EF774B25-9C06-0A44-8DC2-15780EAD77CF}"/>
    <dgm:cxn modelId="{E4CD5C28-8685-8F4F-B8F7-A92B3ECAD32D}" srcId="{E1D3B0DB-B702-6940-BA86-0B0F83DB97C1}" destId="{8E228B33-CA3E-AD48-928C-02D994C73D1B}" srcOrd="2" destOrd="0" parTransId="{31EF915A-3DD7-5C41-8FED-6F378DE3CC0F}" sibTransId="{280378A8-2E1F-EC45-8A80-814FE50FB6BF}"/>
    <dgm:cxn modelId="{2FF51E1D-BCDC-064D-A7F7-0BD3AA0A0652}" type="presOf" srcId="{7F806EF0-3FFE-4E43-84EF-97B8531F2847}" destId="{86BBB2B5-8D1D-B640-993D-4A10B3481A14}" srcOrd="0" destOrd="0" presId="urn:microsoft.com/office/officeart/2005/8/layout/radial4"/>
    <dgm:cxn modelId="{E1A7276C-C065-D844-9676-B97209B99193}" type="presOf" srcId="{83A33293-3737-F44E-98CB-E893E94DABAE}" destId="{A5DCFDC0-F66F-024E-AB93-6E9AD18EE91F}" srcOrd="0" destOrd="0" presId="urn:microsoft.com/office/officeart/2005/8/layout/radial4"/>
    <dgm:cxn modelId="{EDE520F5-94BB-7444-AD2F-729EBFF52BFA}" type="presOf" srcId="{3C98280C-A736-F744-99A1-B54A30D3C84B}" destId="{8F4B6734-E9DE-AD4D-AA69-450F92A83DD8}" srcOrd="0" destOrd="0" presId="urn:microsoft.com/office/officeart/2005/8/layout/radial4"/>
    <dgm:cxn modelId="{C1C058C6-1B78-A245-A905-1CE86FE58369}" srcId="{E1D3B0DB-B702-6940-BA86-0B0F83DB97C1}" destId="{3C06039E-9BBE-C942-A758-927A5688E9E9}" srcOrd="1" destOrd="0" parTransId="{DC3581B0-7FD2-3141-9E4E-9D24F81700DE}" sibTransId="{35CE054A-9572-6D4C-8078-1A7145333CDA}"/>
    <dgm:cxn modelId="{5AE138D4-5CB5-E84C-8834-FC6B3EB14EEE}" type="presOf" srcId="{4F073641-5489-A540-B1E5-7EA0D30F17DD}" destId="{65E11E66-EF5C-0242-8A90-69B494F8E3E0}" srcOrd="0" destOrd="0" presId="urn:microsoft.com/office/officeart/2005/8/layout/radial4"/>
    <dgm:cxn modelId="{5CF65E89-041A-FD4A-AA4E-CA2EABB0600E}" type="presOf" srcId="{605EB2DD-7F53-0445-B508-511EF7924C98}" destId="{14436462-6FD3-F14A-804B-50487C36561C}" srcOrd="0" destOrd="0" presId="urn:microsoft.com/office/officeart/2005/8/layout/radial4"/>
    <dgm:cxn modelId="{420CE7C1-6DAF-8240-B5F0-DA633CAAE5E4}" srcId="{E1D3B0DB-B702-6940-BA86-0B0F83DB97C1}" destId="{B49DC84A-F712-6245-AFDE-298152285453}" srcOrd="3" destOrd="0" parTransId="{29973F31-9403-5543-9DA3-66AF6FD5899D}" sibTransId="{49599B86-B134-084C-AFD1-8AA8F5FF970C}"/>
    <dgm:cxn modelId="{AADA407F-6C6D-264C-872D-6A197C2F0E25}" type="presOf" srcId="{31EF915A-3DD7-5C41-8FED-6F378DE3CC0F}" destId="{C48319E7-91EB-5743-8A0A-844117E3AC08}" srcOrd="0" destOrd="0" presId="urn:microsoft.com/office/officeart/2005/8/layout/radial4"/>
    <dgm:cxn modelId="{F32A51D3-47EF-7349-8088-DA3ED854985E}" type="presOf" srcId="{DC3581B0-7FD2-3141-9E4E-9D24F81700DE}" destId="{E5BED510-401B-754D-84D6-C2D672E34C92}" srcOrd="0" destOrd="0" presId="urn:microsoft.com/office/officeart/2005/8/layout/radial4"/>
    <dgm:cxn modelId="{6F2F9604-18B9-0B4D-98EB-56F9F2893DA1}" type="presOf" srcId="{29973F31-9403-5543-9DA3-66AF6FD5899D}" destId="{97E30240-8DC0-304A-9C4B-482AC3A6326D}" srcOrd="0" destOrd="0" presId="urn:microsoft.com/office/officeart/2005/8/layout/radial4"/>
    <dgm:cxn modelId="{A7F48514-A176-ED4A-B1FA-2D70A1C2D122}" type="presOf" srcId="{B49DC84A-F712-6245-AFDE-298152285453}" destId="{775D7BE5-CDD6-8946-A70F-4D8788003057}" srcOrd="0" destOrd="0" presId="urn:microsoft.com/office/officeart/2005/8/layout/radial4"/>
    <dgm:cxn modelId="{7A796938-26CE-024D-B3B9-2CA71C0B16F8}" srcId="{E1D3B0DB-B702-6940-BA86-0B0F83DB97C1}" destId="{83A33293-3737-F44E-98CB-E893E94DABAE}" srcOrd="4" destOrd="0" parTransId="{7F806EF0-3FFE-4E43-84EF-97B8531F2847}" sibTransId="{57892A41-F6EC-DC48-800B-55A41A954AF2}"/>
    <dgm:cxn modelId="{76398D60-E88D-574C-98F4-2D10EABE8D50}" type="presParOf" srcId="{65E11E66-EF5C-0242-8A90-69B494F8E3E0}" destId="{6C3733A8-6698-384A-A738-C565D813F1FE}" srcOrd="0" destOrd="0" presId="urn:microsoft.com/office/officeart/2005/8/layout/radial4"/>
    <dgm:cxn modelId="{33251E59-2813-8747-AE80-15244A139A68}" type="presParOf" srcId="{65E11E66-EF5C-0242-8A90-69B494F8E3E0}" destId="{14436462-6FD3-F14A-804B-50487C36561C}" srcOrd="1" destOrd="0" presId="urn:microsoft.com/office/officeart/2005/8/layout/radial4"/>
    <dgm:cxn modelId="{71260BB9-F830-634F-95E9-D4C0119D211E}" type="presParOf" srcId="{65E11E66-EF5C-0242-8A90-69B494F8E3E0}" destId="{8F4B6734-E9DE-AD4D-AA69-450F92A83DD8}" srcOrd="2" destOrd="0" presId="urn:microsoft.com/office/officeart/2005/8/layout/radial4"/>
    <dgm:cxn modelId="{1D1AAA57-D944-C64F-B19A-8C694EA769BD}" type="presParOf" srcId="{65E11E66-EF5C-0242-8A90-69B494F8E3E0}" destId="{E5BED510-401B-754D-84D6-C2D672E34C92}" srcOrd="3" destOrd="0" presId="urn:microsoft.com/office/officeart/2005/8/layout/radial4"/>
    <dgm:cxn modelId="{B1783543-1C99-B841-89A3-889C98A91D55}" type="presParOf" srcId="{65E11E66-EF5C-0242-8A90-69B494F8E3E0}" destId="{4D4872B1-2E4B-8248-BB58-8B3847DF19E0}" srcOrd="4" destOrd="0" presId="urn:microsoft.com/office/officeart/2005/8/layout/radial4"/>
    <dgm:cxn modelId="{3A193882-2078-1948-A406-C7E85BEB6730}" type="presParOf" srcId="{65E11E66-EF5C-0242-8A90-69B494F8E3E0}" destId="{C48319E7-91EB-5743-8A0A-844117E3AC08}" srcOrd="5" destOrd="0" presId="urn:microsoft.com/office/officeart/2005/8/layout/radial4"/>
    <dgm:cxn modelId="{97236E89-BAA3-DD43-8B52-9D0ADF3AE27E}" type="presParOf" srcId="{65E11E66-EF5C-0242-8A90-69B494F8E3E0}" destId="{417C16D6-3D88-A94B-8142-777FCB71EC93}" srcOrd="6" destOrd="0" presId="urn:microsoft.com/office/officeart/2005/8/layout/radial4"/>
    <dgm:cxn modelId="{6167178C-9AAF-7A4D-83AB-DCBC57259FFD}" type="presParOf" srcId="{65E11E66-EF5C-0242-8A90-69B494F8E3E0}" destId="{97E30240-8DC0-304A-9C4B-482AC3A6326D}" srcOrd="7" destOrd="0" presId="urn:microsoft.com/office/officeart/2005/8/layout/radial4"/>
    <dgm:cxn modelId="{5680899D-1D48-5943-AB94-BA381059379A}" type="presParOf" srcId="{65E11E66-EF5C-0242-8A90-69B494F8E3E0}" destId="{775D7BE5-CDD6-8946-A70F-4D8788003057}" srcOrd="8" destOrd="0" presId="urn:microsoft.com/office/officeart/2005/8/layout/radial4"/>
    <dgm:cxn modelId="{773C174B-89BA-124F-9E32-CB4B4E8E9D13}" type="presParOf" srcId="{65E11E66-EF5C-0242-8A90-69B494F8E3E0}" destId="{86BBB2B5-8D1D-B640-993D-4A10B3481A14}" srcOrd="9" destOrd="0" presId="urn:microsoft.com/office/officeart/2005/8/layout/radial4"/>
    <dgm:cxn modelId="{98F3702A-CD0D-3E40-99A8-209B1BA0CF03}" type="presParOf" srcId="{65E11E66-EF5C-0242-8A90-69B494F8E3E0}" destId="{A5DCFDC0-F66F-024E-AB93-6E9AD18EE91F}" srcOrd="10"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C16D007-4A61-0E4D-B3F4-80EAE277DCB0}" type="doc">
      <dgm:prSet loTypeId="urn:microsoft.com/office/officeart/2008/layout/VerticalCurvedList" loCatId="" qsTypeId="urn:microsoft.com/office/officeart/2005/8/quickstyle/simple1" qsCatId="simple" csTypeId="urn:microsoft.com/office/officeart/2005/8/colors/accent1_2" csCatId="accent1" phldr="1"/>
      <dgm:spPr/>
      <dgm:t>
        <a:bodyPr/>
        <a:lstStyle/>
        <a:p>
          <a:endParaRPr lang="en-US"/>
        </a:p>
      </dgm:t>
    </dgm:pt>
    <dgm:pt modelId="{4CE72535-80F8-EC4B-AE2F-F2718A46F71A}">
      <dgm:prSet phldrT="[Text]" custT="1"/>
      <dgm:spPr>
        <a:ln>
          <a:solidFill>
            <a:schemeClr val="tx1"/>
          </a:solidFill>
        </a:ln>
      </dgm:spPr>
      <dgm:t>
        <a:bodyPr/>
        <a:lstStyle/>
        <a:p>
          <a:r>
            <a:rPr lang="en-US" sz="2400" dirty="0"/>
            <a:t>Part of a stand alone course</a:t>
          </a:r>
        </a:p>
      </dgm:t>
    </dgm:pt>
    <dgm:pt modelId="{A2D0FE79-4CCF-AA4D-977F-E0C4D25CF16F}" type="parTrans" cxnId="{DBE03C91-4F4E-3648-8CF9-63CD83189EA9}">
      <dgm:prSet/>
      <dgm:spPr/>
      <dgm:t>
        <a:bodyPr/>
        <a:lstStyle/>
        <a:p>
          <a:endParaRPr lang="en-US" sz="2800"/>
        </a:p>
      </dgm:t>
    </dgm:pt>
    <dgm:pt modelId="{6D1E1AB3-D406-ED45-8D97-6991A971CD3A}" type="sibTrans" cxnId="{DBE03C91-4F4E-3648-8CF9-63CD83189EA9}">
      <dgm:prSet/>
      <dgm:spPr/>
      <dgm:t>
        <a:bodyPr/>
        <a:lstStyle/>
        <a:p>
          <a:endParaRPr lang="en-US" sz="2800"/>
        </a:p>
      </dgm:t>
    </dgm:pt>
    <dgm:pt modelId="{77BE10BF-B76A-FC49-A460-3E66D7E91955}">
      <dgm:prSet phldrT="[Text]" custT="1"/>
      <dgm:spPr>
        <a:ln>
          <a:solidFill>
            <a:schemeClr val="tx1"/>
          </a:solidFill>
        </a:ln>
      </dgm:spPr>
      <dgm:t>
        <a:bodyPr/>
        <a:lstStyle/>
        <a:p>
          <a:r>
            <a:rPr lang="en-US" sz="2400" dirty="0">
              <a:solidFill>
                <a:schemeClr val="tx1"/>
              </a:solidFill>
            </a:rPr>
            <a:t>Embedded within other coursework</a:t>
          </a:r>
        </a:p>
      </dgm:t>
    </dgm:pt>
    <dgm:pt modelId="{F245C62B-73BF-4D4E-8899-955D3B4D02BC}" type="parTrans" cxnId="{E5961795-5A08-8846-BC44-BCBA8D3E193D}">
      <dgm:prSet/>
      <dgm:spPr/>
      <dgm:t>
        <a:bodyPr/>
        <a:lstStyle/>
        <a:p>
          <a:endParaRPr lang="en-US" sz="2800"/>
        </a:p>
      </dgm:t>
    </dgm:pt>
    <dgm:pt modelId="{A9761ECA-87B5-FC4F-A533-722886C32415}" type="sibTrans" cxnId="{E5961795-5A08-8846-BC44-BCBA8D3E193D}">
      <dgm:prSet/>
      <dgm:spPr/>
      <dgm:t>
        <a:bodyPr/>
        <a:lstStyle/>
        <a:p>
          <a:endParaRPr lang="en-US" sz="2800"/>
        </a:p>
      </dgm:t>
    </dgm:pt>
    <dgm:pt modelId="{46A40947-D4CB-6147-8152-DA7FD3D521EE}">
      <dgm:prSet phldrT="[Text]" custT="1"/>
      <dgm:spPr/>
      <dgm:t>
        <a:bodyPr/>
        <a:lstStyle/>
        <a:p>
          <a:r>
            <a:rPr lang="en-US" sz="2400" dirty="0"/>
            <a:t>Series of courses throughout the curriculum</a:t>
          </a:r>
        </a:p>
      </dgm:t>
    </dgm:pt>
    <dgm:pt modelId="{562F484E-3E92-804D-A105-61E7F4C21CD0}" type="parTrans" cxnId="{93AC2BEA-2FE1-074D-9CFB-60F0FEE75FA7}">
      <dgm:prSet/>
      <dgm:spPr/>
      <dgm:t>
        <a:bodyPr/>
        <a:lstStyle/>
        <a:p>
          <a:endParaRPr lang="en-US" sz="2800"/>
        </a:p>
      </dgm:t>
    </dgm:pt>
    <dgm:pt modelId="{0BA38420-F0FD-344D-BA25-2DA935CA3136}" type="sibTrans" cxnId="{93AC2BEA-2FE1-074D-9CFB-60F0FEE75FA7}">
      <dgm:prSet/>
      <dgm:spPr/>
      <dgm:t>
        <a:bodyPr/>
        <a:lstStyle/>
        <a:p>
          <a:endParaRPr lang="en-US" sz="2800"/>
        </a:p>
      </dgm:t>
    </dgm:pt>
    <dgm:pt modelId="{3D534677-3AF1-BB47-9A23-E6E2C5FA20FD}" type="pres">
      <dgm:prSet presAssocID="{CC16D007-4A61-0E4D-B3F4-80EAE277DCB0}" presName="Name0" presStyleCnt="0">
        <dgm:presLayoutVars>
          <dgm:chMax val="7"/>
          <dgm:chPref val="7"/>
          <dgm:dir/>
        </dgm:presLayoutVars>
      </dgm:prSet>
      <dgm:spPr/>
      <dgm:t>
        <a:bodyPr/>
        <a:lstStyle/>
        <a:p>
          <a:endParaRPr lang="en-US"/>
        </a:p>
      </dgm:t>
    </dgm:pt>
    <dgm:pt modelId="{7CF5A5CB-986D-E648-B9D5-7F160C29B315}" type="pres">
      <dgm:prSet presAssocID="{CC16D007-4A61-0E4D-B3F4-80EAE277DCB0}" presName="Name1" presStyleCnt="0"/>
      <dgm:spPr/>
    </dgm:pt>
    <dgm:pt modelId="{072FAA7C-820B-5948-9482-16757109367D}" type="pres">
      <dgm:prSet presAssocID="{CC16D007-4A61-0E4D-B3F4-80EAE277DCB0}" presName="cycle" presStyleCnt="0"/>
      <dgm:spPr/>
    </dgm:pt>
    <dgm:pt modelId="{9139D67B-D4B1-8042-90DB-01AC03360927}" type="pres">
      <dgm:prSet presAssocID="{CC16D007-4A61-0E4D-B3F4-80EAE277DCB0}" presName="srcNode" presStyleLbl="node1" presStyleIdx="0" presStyleCnt="3"/>
      <dgm:spPr/>
    </dgm:pt>
    <dgm:pt modelId="{3F25A535-3869-2A43-B74D-0B6513491630}" type="pres">
      <dgm:prSet presAssocID="{CC16D007-4A61-0E4D-B3F4-80EAE277DCB0}" presName="conn" presStyleLbl="parChTrans1D2" presStyleIdx="0" presStyleCnt="1"/>
      <dgm:spPr/>
      <dgm:t>
        <a:bodyPr/>
        <a:lstStyle/>
        <a:p>
          <a:endParaRPr lang="en-US"/>
        </a:p>
      </dgm:t>
    </dgm:pt>
    <dgm:pt modelId="{CC1A90CE-3C49-E647-AAC0-6AE52FC9C56D}" type="pres">
      <dgm:prSet presAssocID="{CC16D007-4A61-0E4D-B3F4-80EAE277DCB0}" presName="extraNode" presStyleLbl="node1" presStyleIdx="0" presStyleCnt="3"/>
      <dgm:spPr/>
    </dgm:pt>
    <dgm:pt modelId="{93F92411-8925-3242-B11B-49D638B9E23A}" type="pres">
      <dgm:prSet presAssocID="{CC16D007-4A61-0E4D-B3F4-80EAE277DCB0}" presName="dstNode" presStyleLbl="node1" presStyleIdx="0" presStyleCnt="3"/>
      <dgm:spPr/>
    </dgm:pt>
    <dgm:pt modelId="{720E96FF-F5DB-E249-B7FF-FE072ABC87D6}" type="pres">
      <dgm:prSet presAssocID="{4CE72535-80F8-EC4B-AE2F-F2718A46F71A}" presName="text_1" presStyleLbl="node1" presStyleIdx="0" presStyleCnt="3">
        <dgm:presLayoutVars>
          <dgm:bulletEnabled val="1"/>
        </dgm:presLayoutVars>
      </dgm:prSet>
      <dgm:spPr/>
      <dgm:t>
        <a:bodyPr/>
        <a:lstStyle/>
        <a:p>
          <a:endParaRPr lang="en-US"/>
        </a:p>
      </dgm:t>
    </dgm:pt>
    <dgm:pt modelId="{5B33E231-25DB-D948-9640-B081BD83B83E}" type="pres">
      <dgm:prSet presAssocID="{4CE72535-80F8-EC4B-AE2F-F2718A46F71A}" presName="accent_1" presStyleCnt="0"/>
      <dgm:spPr/>
    </dgm:pt>
    <dgm:pt modelId="{31498FAC-F282-D240-AE85-8E39B7B5B357}" type="pres">
      <dgm:prSet presAssocID="{4CE72535-80F8-EC4B-AE2F-F2718A46F71A}" presName="accentRepeatNode" presStyleLbl="solidFgAcc1" presStyleIdx="0" presStyleCnt="3"/>
      <dgm:spPr>
        <a:prstGeom prst="rightArrow">
          <a:avLst/>
        </a:prstGeom>
      </dgm:spPr>
    </dgm:pt>
    <dgm:pt modelId="{15ADCFBC-235D-1147-96AD-A6879B94F95B}" type="pres">
      <dgm:prSet presAssocID="{77BE10BF-B76A-FC49-A460-3E66D7E91955}" presName="text_2" presStyleLbl="node1" presStyleIdx="1" presStyleCnt="3">
        <dgm:presLayoutVars>
          <dgm:bulletEnabled val="1"/>
        </dgm:presLayoutVars>
      </dgm:prSet>
      <dgm:spPr/>
      <dgm:t>
        <a:bodyPr/>
        <a:lstStyle/>
        <a:p>
          <a:endParaRPr lang="en-US"/>
        </a:p>
      </dgm:t>
    </dgm:pt>
    <dgm:pt modelId="{569F10E8-2F6A-4C42-90B3-6745E31C1E30}" type="pres">
      <dgm:prSet presAssocID="{77BE10BF-B76A-FC49-A460-3E66D7E91955}" presName="accent_2" presStyleCnt="0"/>
      <dgm:spPr/>
    </dgm:pt>
    <dgm:pt modelId="{6D9AD5E7-D8A6-F542-A269-D14B7E424FDF}" type="pres">
      <dgm:prSet presAssocID="{77BE10BF-B76A-FC49-A460-3E66D7E91955}" presName="accentRepeatNode" presStyleLbl="solidFgAcc1" presStyleIdx="1" presStyleCnt="3"/>
      <dgm:spPr>
        <a:prstGeom prst="rightArrow">
          <a:avLst/>
        </a:prstGeom>
      </dgm:spPr>
    </dgm:pt>
    <dgm:pt modelId="{4E38453E-9ACA-7D44-A371-F152993142B9}" type="pres">
      <dgm:prSet presAssocID="{46A40947-D4CB-6147-8152-DA7FD3D521EE}" presName="text_3" presStyleLbl="node1" presStyleIdx="2" presStyleCnt="3">
        <dgm:presLayoutVars>
          <dgm:bulletEnabled val="1"/>
        </dgm:presLayoutVars>
      </dgm:prSet>
      <dgm:spPr/>
      <dgm:t>
        <a:bodyPr/>
        <a:lstStyle/>
        <a:p>
          <a:endParaRPr lang="en-US"/>
        </a:p>
      </dgm:t>
    </dgm:pt>
    <dgm:pt modelId="{B0D85122-D5DA-4D4C-8027-96BBCAFAE62B}" type="pres">
      <dgm:prSet presAssocID="{46A40947-D4CB-6147-8152-DA7FD3D521EE}" presName="accent_3" presStyleCnt="0"/>
      <dgm:spPr/>
    </dgm:pt>
    <dgm:pt modelId="{A1930BB8-F815-2747-9F76-5E4AF6C4B8F9}" type="pres">
      <dgm:prSet presAssocID="{46A40947-D4CB-6147-8152-DA7FD3D521EE}" presName="accentRepeatNode" presStyleLbl="solidFgAcc1" presStyleIdx="2" presStyleCnt="3"/>
      <dgm:spPr>
        <a:prstGeom prst="rightArrow">
          <a:avLst/>
        </a:prstGeom>
      </dgm:spPr>
    </dgm:pt>
  </dgm:ptLst>
  <dgm:cxnLst>
    <dgm:cxn modelId="{93AC2BEA-2FE1-074D-9CFB-60F0FEE75FA7}" srcId="{CC16D007-4A61-0E4D-B3F4-80EAE277DCB0}" destId="{46A40947-D4CB-6147-8152-DA7FD3D521EE}" srcOrd="2" destOrd="0" parTransId="{562F484E-3E92-804D-A105-61E7F4C21CD0}" sibTransId="{0BA38420-F0FD-344D-BA25-2DA935CA3136}"/>
    <dgm:cxn modelId="{5B6A6CAB-C5EE-E348-89C9-75B10A689F75}" type="presOf" srcId="{4CE72535-80F8-EC4B-AE2F-F2718A46F71A}" destId="{720E96FF-F5DB-E249-B7FF-FE072ABC87D6}" srcOrd="0" destOrd="0" presId="urn:microsoft.com/office/officeart/2008/layout/VerticalCurvedList"/>
    <dgm:cxn modelId="{1FF113F2-E1BD-D54A-A095-A668A971F992}" type="presOf" srcId="{46A40947-D4CB-6147-8152-DA7FD3D521EE}" destId="{4E38453E-9ACA-7D44-A371-F152993142B9}" srcOrd="0" destOrd="0" presId="urn:microsoft.com/office/officeart/2008/layout/VerticalCurvedList"/>
    <dgm:cxn modelId="{E5961795-5A08-8846-BC44-BCBA8D3E193D}" srcId="{CC16D007-4A61-0E4D-B3F4-80EAE277DCB0}" destId="{77BE10BF-B76A-FC49-A460-3E66D7E91955}" srcOrd="1" destOrd="0" parTransId="{F245C62B-73BF-4D4E-8899-955D3B4D02BC}" sibTransId="{A9761ECA-87B5-FC4F-A533-722886C32415}"/>
    <dgm:cxn modelId="{DBE03C91-4F4E-3648-8CF9-63CD83189EA9}" srcId="{CC16D007-4A61-0E4D-B3F4-80EAE277DCB0}" destId="{4CE72535-80F8-EC4B-AE2F-F2718A46F71A}" srcOrd="0" destOrd="0" parTransId="{A2D0FE79-4CCF-AA4D-977F-E0C4D25CF16F}" sibTransId="{6D1E1AB3-D406-ED45-8D97-6991A971CD3A}"/>
    <dgm:cxn modelId="{7FF176AC-F7FD-7745-916B-967E7E0A7A2F}" type="presOf" srcId="{77BE10BF-B76A-FC49-A460-3E66D7E91955}" destId="{15ADCFBC-235D-1147-96AD-A6879B94F95B}" srcOrd="0" destOrd="0" presId="urn:microsoft.com/office/officeart/2008/layout/VerticalCurvedList"/>
    <dgm:cxn modelId="{1E95D2B9-ED8F-DA44-800B-47A674C133CA}" type="presOf" srcId="{6D1E1AB3-D406-ED45-8D97-6991A971CD3A}" destId="{3F25A535-3869-2A43-B74D-0B6513491630}" srcOrd="0" destOrd="0" presId="urn:microsoft.com/office/officeart/2008/layout/VerticalCurvedList"/>
    <dgm:cxn modelId="{A4024D25-C2B6-5A48-9E3A-A3427C6C8C75}" type="presOf" srcId="{CC16D007-4A61-0E4D-B3F4-80EAE277DCB0}" destId="{3D534677-3AF1-BB47-9A23-E6E2C5FA20FD}" srcOrd="0" destOrd="0" presId="urn:microsoft.com/office/officeart/2008/layout/VerticalCurvedList"/>
    <dgm:cxn modelId="{AA653F7A-190D-A643-9FDC-2ADA02A16B54}" type="presParOf" srcId="{3D534677-3AF1-BB47-9A23-E6E2C5FA20FD}" destId="{7CF5A5CB-986D-E648-B9D5-7F160C29B315}" srcOrd="0" destOrd="0" presId="urn:microsoft.com/office/officeart/2008/layout/VerticalCurvedList"/>
    <dgm:cxn modelId="{38654105-9589-1D4E-9077-3BE150247C0E}" type="presParOf" srcId="{7CF5A5CB-986D-E648-B9D5-7F160C29B315}" destId="{072FAA7C-820B-5948-9482-16757109367D}" srcOrd="0" destOrd="0" presId="urn:microsoft.com/office/officeart/2008/layout/VerticalCurvedList"/>
    <dgm:cxn modelId="{7BFCC93B-9AC4-7D49-9518-0606EAFFB2D6}" type="presParOf" srcId="{072FAA7C-820B-5948-9482-16757109367D}" destId="{9139D67B-D4B1-8042-90DB-01AC03360927}" srcOrd="0" destOrd="0" presId="urn:microsoft.com/office/officeart/2008/layout/VerticalCurvedList"/>
    <dgm:cxn modelId="{DEAC5588-5AC9-0546-97E7-846AEE6FE6E4}" type="presParOf" srcId="{072FAA7C-820B-5948-9482-16757109367D}" destId="{3F25A535-3869-2A43-B74D-0B6513491630}" srcOrd="1" destOrd="0" presId="urn:microsoft.com/office/officeart/2008/layout/VerticalCurvedList"/>
    <dgm:cxn modelId="{7E2F15AE-EF3D-4745-89B9-16572D9F6C7E}" type="presParOf" srcId="{072FAA7C-820B-5948-9482-16757109367D}" destId="{CC1A90CE-3C49-E647-AAC0-6AE52FC9C56D}" srcOrd="2" destOrd="0" presId="urn:microsoft.com/office/officeart/2008/layout/VerticalCurvedList"/>
    <dgm:cxn modelId="{D06FB3BC-75A2-FA45-809A-F26AC85BA08A}" type="presParOf" srcId="{072FAA7C-820B-5948-9482-16757109367D}" destId="{93F92411-8925-3242-B11B-49D638B9E23A}" srcOrd="3" destOrd="0" presId="urn:microsoft.com/office/officeart/2008/layout/VerticalCurvedList"/>
    <dgm:cxn modelId="{FCE3055C-5CAB-DF43-96B1-98069B62EE41}" type="presParOf" srcId="{7CF5A5CB-986D-E648-B9D5-7F160C29B315}" destId="{720E96FF-F5DB-E249-B7FF-FE072ABC87D6}" srcOrd="1" destOrd="0" presId="urn:microsoft.com/office/officeart/2008/layout/VerticalCurvedList"/>
    <dgm:cxn modelId="{18FD6398-2554-F54B-BB30-8D00CF3F0D12}" type="presParOf" srcId="{7CF5A5CB-986D-E648-B9D5-7F160C29B315}" destId="{5B33E231-25DB-D948-9640-B081BD83B83E}" srcOrd="2" destOrd="0" presId="urn:microsoft.com/office/officeart/2008/layout/VerticalCurvedList"/>
    <dgm:cxn modelId="{CE2AEE1C-0E1F-634E-BC1F-D552F108736C}" type="presParOf" srcId="{5B33E231-25DB-D948-9640-B081BD83B83E}" destId="{31498FAC-F282-D240-AE85-8E39B7B5B357}" srcOrd="0" destOrd="0" presId="urn:microsoft.com/office/officeart/2008/layout/VerticalCurvedList"/>
    <dgm:cxn modelId="{B82B6C7B-0517-314B-A23B-70BAA3221C43}" type="presParOf" srcId="{7CF5A5CB-986D-E648-B9D5-7F160C29B315}" destId="{15ADCFBC-235D-1147-96AD-A6879B94F95B}" srcOrd="3" destOrd="0" presId="urn:microsoft.com/office/officeart/2008/layout/VerticalCurvedList"/>
    <dgm:cxn modelId="{06372DFA-F385-5E40-86EE-9123984127F3}" type="presParOf" srcId="{7CF5A5CB-986D-E648-B9D5-7F160C29B315}" destId="{569F10E8-2F6A-4C42-90B3-6745E31C1E30}" srcOrd="4" destOrd="0" presId="urn:microsoft.com/office/officeart/2008/layout/VerticalCurvedList"/>
    <dgm:cxn modelId="{DE7D629A-89EE-794A-968B-B7DD4CAAD23C}" type="presParOf" srcId="{569F10E8-2F6A-4C42-90B3-6745E31C1E30}" destId="{6D9AD5E7-D8A6-F542-A269-D14B7E424FDF}" srcOrd="0" destOrd="0" presId="urn:microsoft.com/office/officeart/2008/layout/VerticalCurvedList"/>
    <dgm:cxn modelId="{9F07D76A-E097-8246-A901-72D3A884A93E}" type="presParOf" srcId="{7CF5A5CB-986D-E648-B9D5-7F160C29B315}" destId="{4E38453E-9ACA-7D44-A371-F152993142B9}" srcOrd="5" destOrd="0" presId="urn:microsoft.com/office/officeart/2008/layout/VerticalCurvedList"/>
    <dgm:cxn modelId="{012A1411-2AFF-404B-89ED-2EB886F2F8D3}" type="presParOf" srcId="{7CF5A5CB-986D-E648-B9D5-7F160C29B315}" destId="{B0D85122-D5DA-4D4C-8027-96BBCAFAE62B}" srcOrd="6" destOrd="0" presId="urn:microsoft.com/office/officeart/2008/layout/VerticalCurvedList"/>
    <dgm:cxn modelId="{C19236D1-5F1E-2F4A-8872-A23952D811BE}" type="presParOf" srcId="{B0D85122-D5DA-4D4C-8027-96BBCAFAE62B}" destId="{A1930BB8-F815-2747-9F76-5E4AF6C4B8F9}"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3EF6EB-2797-4A61-85AC-D733E3696625}">
      <dsp:nvSpPr>
        <dsp:cNvPr id="0" name=""/>
        <dsp:cNvSpPr/>
      </dsp:nvSpPr>
      <dsp:spPr>
        <a:xfrm>
          <a:off x="3642" y="775513"/>
          <a:ext cx="3551123" cy="1420449"/>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kern="1200" dirty="0" smtClean="0"/>
            <a:t>Fall, 1</a:t>
          </a:r>
          <a:r>
            <a:rPr lang="en-US" sz="2000" kern="1200" baseline="30000" dirty="0" smtClean="0"/>
            <a:t>st</a:t>
          </a:r>
          <a:r>
            <a:rPr lang="en-US" sz="2000" kern="1200" dirty="0" smtClean="0"/>
            <a:t> year</a:t>
          </a:r>
          <a:endParaRPr lang="en-US" sz="2000" kern="1200" dirty="0"/>
        </a:p>
      </dsp:txBody>
      <dsp:txXfrm>
        <a:off x="3642" y="775513"/>
        <a:ext cx="3551123" cy="1420449"/>
      </dsp:txXfrm>
    </dsp:sp>
    <dsp:sp modelId="{3A18FFED-71F7-4F41-95F2-3DC1429E1740}">
      <dsp:nvSpPr>
        <dsp:cNvPr id="0" name=""/>
        <dsp:cNvSpPr/>
      </dsp:nvSpPr>
      <dsp:spPr>
        <a:xfrm>
          <a:off x="3642" y="2195963"/>
          <a:ext cx="3551123" cy="2854800"/>
        </a:xfrm>
        <a:prstGeom prst="rect">
          <a:avLst/>
        </a:prstGeom>
        <a:solidFill>
          <a:schemeClr val="bg1"/>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b="0" kern="1200" dirty="0" smtClean="0">
              <a:solidFill>
                <a:schemeClr val="accent3"/>
              </a:solidFill>
            </a:rPr>
            <a:t>Introduce Doctoral  capstone</a:t>
          </a:r>
          <a:endParaRPr lang="en-US" sz="2000" b="0" kern="1200" dirty="0">
            <a:solidFill>
              <a:schemeClr val="accent3"/>
            </a:solidFill>
          </a:endParaRPr>
        </a:p>
        <a:p>
          <a:pPr marL="228600" lvl="1" indent="-228600" algn="l" defTabSz="889000">
            <a:lnSpc>
              <a:spcPct val="90000"/>
            </a:lnSpc>
            <a:spcBef>
              <a:spcPct val="0"/>
            </a:spcBef>
            <a:spcAft>
              <a:spcPct val="15000"/>
            </a:spcAft>
            <a:buChar char="••"/>
          </a:pPr>
          <a:r>
            <a:rPr lang="en-US" sz="2000" b="0" kern="1200" dirty="0" smtClean="0">
              <a:solidFill>
                <a:schemeClr val="accent3"/>
              </a:solidFill>
            </a:rPr>
            <a:t>Discuss Relationship/difference between FW and capstone</a:t>
          </a:r>
          <a:endParaRPr lang="en-US" sz="2000" b="0" kern="1200" dirty="0">
            <a:solidFill>
              <a:schemeClr val="accent3"/>
            </a:solidFill>
          </a:endParaRPr>
        </a:p>
        <a:p>
          <a:pPr marL="228600" lvl="1" indent="-228600" algn="l" defTabSz="889000">
            <a:lnSpc>
              <a:spcPct val="90000"/>
            </a:lnSpc>
            <a:spcBef>
              <a:spcPct val="0"/>
            </a:spcBef>
            <a:spcAft>
              <a:spcPct val="15000"/>
            </a:spcAft>
            <a:buChar char="••"/>
          </a:pPr>
          <a:endParaRPr lang="en-US" sz="2000" b="0" kern="1200" dirty="0"/>
        </a:p>
      </dsp:txBody>
      <dsp:txXfrm>
        <a:off x="3642" y="2195963"/>
        <a:ext cx="3551123" cy="2854800"/>
      </dsp:txXfrm>
    </dsp:sp>
    <dsp:sp modelId="{F5AEA2DD-7AF1-45A1-9346-FC7F664A228B}">
      <dsp:nvSpPr>
        <dsp:cNvPr id="0" name=""/>
        <dsp:cNvSpPr/>
      </dsp:nvSpPr>
      <dsp:spPr>
        <a:xfrm>
          <a:off x="4051923" y="775513"/>
          <a:ext cx="3551123" cy="1420449"/>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kern="1200" dirty="0" smtClean="0"/>
            <a:t>Spring, 1</a:t>
          </a:r>
          <a:r>
            <a:rPr lang="en-US" sz="2000" kern="1200" baseline="30000" dirty="0" smtClean="0"/>
            <a:t>st</a:t>
          </a:r>
          <a:r>
            <a:rPr lang="en-US" sz="2000" kern="1200" dirty="0" smtClean="0"/>
            <a:t> year</a:t>
          </a:r>
          <a:endParaRPr lang="en-US" sz="2000" kern="1200" dirty="0"/>
        </a:p>
      </dsp:txBody>
      <dsp:txXfrm>
        <a:off x="4051923" y="775513"/>
        <a:ext cx="3551123" cy="1420449"/>
      </dsp:txXfrm>
    </dsp:sp>
    <dsp:sp modelId="{2CD5BDFA-074D-4C9F-9FB3-D4D3337EF012}">
      <dsp:nvSpPr>
        <dsp:cNvPr id="0" name=""/>
        <dsp:cNvSpPr/>
      </dsp:nvSpPr>
      <dsp:spPr>
        <a:xfrm>
          <a:off x="4051923" y="2195963"/>
          <a:ext cx="3551123" cy="2854800"/>
        </a:xfrm>
        <a:prstGeom prst="rect">
          <a:avLst/>
        </a:prstGeom>
        <a:solidFill>
          <a:schemeClr val="bg1"/>
        </a:solidFill>
        <a:ln w="127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solidFill>
                <a:srgbClr val="0BD0D9"/>
              </a:solidFill>
            </a:rPr>
            <a:t>Introduce Capstone course sequence</a:t>
          </a:r>
          <a:endParaRPr lang="en-US" sz="2000" kern="1200" dirty="0">
            <a:solidFill>
              <a:srgbClr val="0BD0D9"/>
            </a:solidFill>
          </a:endParaRPr>
        </a:p>
        <a:p>
          <a:pPr marL="228600" lvl="1" indent="-228600" algn="l" defTabSz="889000">
            <a:lnSpc>
              <a:spcPct val="90000"/>
            </a:lnSpc>
            <a:spcBef>
              <a:spcPct val="0"/>
            </a:spcBef>
            <a:spcAft>
              <a:spcPct val="15000"/>
            </a:spcAft>
            <a:buChar char="••"/>
          </a:pPr>
          <a:r>
            <a:rPr lang="en-US" sz="2000" kern="1200" dirty="0" smtClean="0">
              <a:solidFill>
                <a:srgbClr val="0BD0D9"/>
              </a:solidFill>
            </a:rPr>
            <a:t>Discuss responsibility of student vs. mentor</a:t>
          </a:r>
          <a:endParaRPr lang="en-US" sz="2000" kern="1200" dirty="0">
            <a:solidFill>
              <a:srgbClr val="0BD0D9"/>
            </a:solidFill>
          </a:endParaRPr>
        </a:p>
        <a:p>
          <a:pPr marL="228600" lvl="1" indent="-228600" algn="l" defTabSz="889000">
            <a:lnSpc>
              <a:spcPct val="90000"/>
            </a:lnSpc>
            <a:spcBef>
              <a:spcPct val="0"/>
            </a:spcBef>
            <a:spcAft>
              <a:spcPct val="15000"/>
            </a:spcAft>
            <a:buChar char="••"/>
          </a:pPr>
          <a:r>
            <a:rPr lang="en-US" sz="2000" kern="1200" dirty="0" smtClean="0">
              <a:solidFill>
                <a:srgbClr val="FFFF00"/>
              </a:solidFill>
            </a:rPr>
            <a:t>Students attend </a:t>
          </a:r>
          <a:r>
            <a:rPr lang="en-US" sz="2000" b="0" kern="1200" dirty="0" smtClean="0">
              <a:solidFill>
                <a:srgbClr val="FFFF00"/>
              </a:solidFill>
            </a:rPr>
            <a:t>graduating</a:t>
          </a:r>
          <a:r>
            <a:rPr lang="en-US" sz="2000" kern="1200" dirty="0" smtClean="0">
              <a:solidFill>
                <a:srgbClr val="FFFF00"/>
              </a:solidFill>
            </a:rPr>
            <a:t> class capstone presentations</a:t>
          </a:r>
          <a:endParaRPr lang="en-US" sz="2000" kern="1200" dirty="0">
            <a:solidFill>
              <a:srgbClr val="FFFF00"/>
            </a:solidFill>
          </a:endParaRPr>
        </a:p>
      </dsp:txBody>
      <dsp:txXfrm>
        <a:off x="4051923" y="2195963"/>
        <a:ext cx="3551123" cy="2854800"/>
      </dsp:txXfrm>
    </dsp:sp>
    <dsp:sp modelId="{26ACDD2D-EF54-419D-823E-F90A80BDF66B}">
      <dsp:nvSpPr>
        <dsp:cNvPr id="0" name=""/>
        <dsp:cNvSpPr/>
      </dsp:nvSpPr>
      <dsp:spPr>
        <a:xfrm>
          <a:off x="8100204" y="775513"/>
          <a:ext cx="3551123" cy="1420449"/>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kern="1200" dirty="0" smtClean="0"/>
            <a:t>Summer, 1</a:t>
          </a:r>
          <a:r>
            <a:rPr lang="en-US" sz="2000" kern="1200" baseline="30000" dirty="0" smtClean="0"/>
            <a:t>st</a:t>
          </a:r>
          <a:r>
            <a:rPr lang="en-US" sz="2000" kern="1200" dirty="0" smtClean="0"/>
            <a:t> year</a:t>
          </a:r>
          <a:endParaRPr lang="en-US" sz="2000" kern="1200" dirty="0"/>
        </a:p>
      </dsp:txBody>
      <dsp:txXfrm>
        <a:off x="8100204" y="775513"/>
        <a:ext cx="3551123" cy="1420449"/>
      </dsp:txXfrm>
    </dsp:sp>
    <dsp:sp modelId="{8F27B0EA-5C4F-428C-A2B7-217986B5EFE2}">
      <dsp:nvSpPr>
        <dsp:cNvPr id="0" name=""/>
        <dsp:cNvSpPr/>
      </dsp:nvSpPr>
      <dsp:spPr>
        <a:xfrm>
          <a:off x="8100204" y="2195963"/>
          <a:ext cx="3551123" cy="2854800"/>
        </a:xfrm>
        <a:prstGeom prst="rect">
          <a:avLst/>
        </a:prstGeom>
        <a:solidFill>
          <a:schemeClr val="bg1"/>
        </a:solidFill>
        <a:ln w="127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solidFill>
                <a:schemeClr val="accent3"/>
              </a:solidFill>
            </a:rPr>
            <a:t>Introduce capstone manual </a:t>
          </a:r>
          <a:endParaRPr lang="en-US" sz="2000" kern="1200" dirty="0">
            <a:solidFill>
              <a:schemeClr val="accent3"/>
            </a:solidFill>
          </a:endParaRPr>
        </a:p>
        <a:p>
          <a:pPr marL="228600" lvl="1" indent="-228600" algn="l" defTabSz="889000">
            <a:lnSpc>
              <a:spcPct val="90000"/>
            </a:lnSpc>
            <a:spcBef>
              <a:spcPct val="0"/>
            </a:spcBef>
            <a:spcAft>
              <a:spcPct val="15000"/>
            </a:spcAft>
            <a:buChar char="••"/>
          </a:pPr>
          <a:r>
            <a:rPr lang="en-US" sz="2000" kern="1200" dirty="0" smtClean="0">
              <a:solidFill>
                <a:schemeClr val="accent3"/>
              </a:solidFill>
            </a:rPr>
            <a:t>Introduce exemplar capstone sites</a:t>
          </a:r>
          <a:endParaRPr lang="en-US" sz="2000" kern="1200" dirty="0">
            <a:solidFill>
              <a:schemeClr val="accent3"/>
            </a:solidFill>
          </a:endParaRPr>
        </a:p>
        <a:p>
          <a:pPr marL="228600" lvl="1" indent="-228600" algn="l" defTabSz="889000">
            <a:lnSpc>
              <a:spcPct val="90000"/>
            </a:lnSpc>
            <a:spcBef>
              <a:spcPct val="0"/>
            </a:spcBef>
            <a:spcAft>
              <a:spcPct val="15000"/>
            </a:spcAft>
            <a:buChar char="••"/>
          </a:pPr>
          <a:r>
            <a:rPr lang="en-US" sz="2000" kern="1200" dirty="0" smtClean="0">
              <a:solidFill>
                <a:srgbClr val="FFFF00"/>
              </a:solidFill>
            </a:rPr>
            <a:t>Students investigate and present on one potential capstone site</a:t>
          </a:r>
          <a:endParaRPr lang="en-US" sz="2000" kern="1200" dirty="0">
            <a:solidFill>
              <a:srgbClr val="FFFF00"/>
            </a:solidFill>
          </a:endParaRPr>
        </a:p>
      </dsp:txBody>
      <dsp:txXfrm>
        <a:off x="8100204" y="2195963"/>
        <a:ext cx="3551123" cy="28548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3EF6EB-2797-4A61-85AC-D733E3696625}">
      <dsp:nvSpPr>
        <dsp:cNvPr id="0" name=""/>
        <dsp:cNvSpPr/>
      </dsp:nvSpPr>
      <dsp:spPr>
        <a:xfrm>
          <a:off x="0" y="557333"/>
          <a:ext cx="3551123" cy="1420449"/>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a:lnSpc>
              <a:spcPct val="90000"/>
            </a:lnSpc>
            <a:spcBef>
              <a:spcPct val="0"/>
            </a:spcBef>
            <a:spcAft>
              <a:spcPct val="35000"/>
            </a:spcAft>
          </a:pPr>
          <a:r>
            <a:rPr lang="en-US" sz="2200" kern="1200" dirty="0" smtClean="0"/>
            <a:t>Fall, 2</a:t>
          </a:r>
          <a:r>
            <a:rPr lang="en-US" sz="2200" kern="1200" baseline="30000" dirty="0" smtClean="0"/>
            <a:t>nd</a:t>
          </a:r>
          <a:r>
            <a:rPr lang="en-US" sz="2200" kern="1200" dirty="0" smtClean="0"/>
            <a:t> year</a:t>
          </a:r>
          <a:endParaRPr lang="en-US" sz="2200" kern="1200" dirty="0"/>
        </a:p>
      </dsp:txBody>
      <dsp:txXfrm>
        <a:off x="0" y="557333"/>
        <a:ext cx="3551123" cy="1420449"/>
      </dsp:txXfrm>
    </dsp:sp>
    <dsp:sp modelId="{3A18FFED-71F7-4F41-95F2-3DC1429E1740}">
      <dsp:nvSpPr>
        <dsp:cNvPr id="0" name=""/>
        <dsp:cNvSpPr/>
      </dsp:nvSpPr>
      <dsp:spPr>
        <a:xfrm>
          <a:off x="3642" y="1901590"/>
          <a:ext cx="3551123" cy="2944012"/>
        </a:xfrm>
        <a:prstGeom prst="rect">
          <a:avLst/>
        </a:prstGeom>
        <a:solidFill>
          <a:schemeClr val="bg1"/>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sz="2200" kern="1200" dirty="0" smtClean="0">
              <a:solidFill>
                <a:srgbClr val="FFFF00"/>
              </a:solidFill>
            </a:rPr>
            <a:t>Student identifies capstone site, site mentor, faculty mentor</a:t>
          </a:r>
          <a:endParaRPr lang="en-US" sz="2200" kern="1200" dirty="0">
            <a:solidFill>
              <a:srgbClr val="FFFF00"/>
            </a:solidFill>
          </a:endParaRPr>
        </a:p>
        <a:p>
          <a:pPr marL="228600" lvl="1" indent="-228600" algn="l" defTabSz="977900">
            <a:lnSpc>
              <a:spcPct val="90000"/>
            </a:lnSpc>
            <a:spcBef>
              <a:spcPct val="0"/>
            </a:spcBef>
            <a:spcAft>
              <a:spcPct val="15000"/>
            </a:spcAft>
            <a:buChar char="••"/>
          </a:pPr>
          <a:r>
            <a:rPr lang="en-US" sz="2200" kern="1200" dirty="0" smtClean="0">
              <a:solidFill>
                <a:srgbClr val="FFFF00"/>
              </a:solidFill>
            </a:rPr>
            <a:t>Student responsibility to explain capstone to site mentor</a:t>
          </a:r>
          <a:endParaRPr lang="en-US" sz="2200" kern="1200" dirty="0">
            <a:solidFill>
              <a:srgbClr val="FFFF00"/>
            </a:solidFill>
          </a:endParaRPr>
        </a:p>
        <a:p>
          <a:pPr marL="228600" lvl="1" indent="-228600" algn="l" defTabSz="977900">
            <a:lnSpc>
              <a:spcPct val="90000"/>
            </a:lnSpc>
            <a:spcBef>
              <a:spcPct val="0"/>
            </a:spcBef>
            <a:spcAft>
              <a:spcPct val="15000"/>
            </a:spcAft>
            <a:buChar char="••"/>
          </a:pPr>
          <a:endParaRPr lang="en-US" sz="2200" kern="1200" dirty="0">
            <a:solidFill>
              <a:srgbClr val="FFFF00"/>
            </a:solidFill>
          </a:endParaRPr>
        </a:p>
      </dsp:txBody>
      <dsp:txXfrm>
        <a:off x="3642" y="1901590"/>
        <a:ext cx="3551123" cy="2944012"/>
      </dsp:txXfrm>
    </dsp:sp>
    <dsp:sp modelId="{F5AEA2DD-7AF1-45A1-9346-FC7F664A228B}">
      <dsp:nvSpPr>
        <dsp:cNvPr id="0" name=""/>
        <dsp:cNvSpPr/>
      </dsp:nvSpPr>
      <dsp:spPr>
        <a:xfrm>
          <a:off x="4051923" y="481140"/>
          <a:ext cx="3551123" cy="1420449"/>
        </a:xfrm>
        <a:prstGeom prst="rect">
          <a:avLst/>
        </a:prstGeom>
        <a:solidFill>
          <a:schemeClr val="accent3">
            <a:hueOff val="0"/>
            <a:satOff val="0"/>
            <a:lumOff val="0"/>
            <a:alphaOff val="0"/>
          </a:schemeClr>
        </a:solidFill>
        <a:ln w="38100"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a:lnSpc>
              <a:spcPct val="90000"/>
            </a:lnSpc>
            <a:spcBef>
              <a:spcPct val="0"/>
            </a:spcBef>
            <a:spcAft>
              <a:spcPct val="35000"/>
            </a:spcAft>
          </a:pPr>
          <a:r>
            <a:rPr lang="en-US" sz="2200" kern="1200" dirty="0" smtClean="0"/>
            <a:t>Spring, 2</a:t>
          </a:r>
          <a:r>
            <a:rPr lang="en-US" sz="2200" kern="1200" baseline="30000" dirty="0" smtClean="0"/>
            <a:t>nd</a:t>
          </a:r>
          <a:r>
            <a:rPr lang="en-US" sz="2200" kern="1200" dirty="0" smtClean="0"/>
            <a:t> year</a:t>
          </a:r>
          <a:endParaRPr lang="en-US" sz="2200" kern="1200" dirty="0"/>
        </a:p>
      </dsp:txBody>
      <dsp:txXfrm>
        <a:off x="4051923" y="481140"/>
        <a:ext cx="3551123" cy="1420449"/>
      </dsp:txXfrm>
    </dsp:sp>
    <dsp:sp modelId="{2CD5BDFA-074D-4C9F-9FB3-D4D3337EF012}">
      <dsp:nvSpPr>
        <dsp:cNvPr id="0" name=""/>
        <dsp:cNvSpPr/>
      </dsp:nvSpPr>
      <dsp:spPr>
        <a:xfrm>
          <a:off x="4051923" y="1901590"/>
          <a:ext cx="3551123" cy="2944012"/>
        </a:xfrm>
        <a:prstGeom prst="rect">
          <a:avLst/>
        </a:prstGeom>
        <a:solidFill>
          <a:schemeClr val="bg1"/>
        </a:solidFill>
        <a:ln w="38100" cap="flat" cmpd="sng" algn="ctr">
          <a:solidFill>
            <a:srgbClr val="FF0000"/>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sz="2200" kern="1200" dirty="0" smtClean="0">
              <a:solidFill>
                <a:srgbClr val="FFFF00"/>
              </a:solidFill>
            </a:rPr>
            <a:t>Student develops capstone proposal</a:t>
          </a:r>
          <a:endParaRPr lang="en-US" sz="2200" kern="1200" dirty="0">
            <a:solidFill>
              <a:srgbClr val="FFFF00"/>
            </a:solidFill>
          </a:endParaRPr>
        </a:p>
        <a:p>
          <a:pPr marL="228600" lvl="1" indent="-228600" algn="l" defTabSz="977900">
            <a:lnSpc>
              <a:spcPct val="90000"/>
            </a:lnSpc>
            <a:spcBef>
              <a:spcPct val="0"/>
            </a:spcBef>
            <a:spcAft>
              <a:spcPct val="15000"/>
            </a:spcAft>
            <a:buChar char="••"/>
          </a:pPr>
          <a:r>
            <a:rPr lang="en-US" sz="2200" kern="1200" dirty="0" smtClean="0">
              <a:solidFill>
                <a:schemeClr val="accent3"/>
              </a:solidFill>
            </a:rPr>
            <a:t>Capstone coordinator, faculty mentor, and site mentor guide student</a:t>
          </a:r>
          <a:endParaRPr lang="en-US" sz="2200" kern="1200" dirty="0">
            <a:solidFill>
              <a:schemeClr val="accent3"/>
            </a:solidFill>
          </a:endParaRPr>
        </a:p>
        <a:p>
          <a:pPr marL="228600" lvl="1" indent="-228600" algn="l" defTabSz="977900">
            <a:lnSpc>
              <a:spcPct val="90000"/>
            </a:lnSpc>
            <a:spcBef>
              <a:spcPct val="0"/>
            </a:spcBef>
            <a:spcAft>
              <a:spcPct val="15000"/>
            </a:spcAft>
            <a:buChar char="••"/>
          </a:pPr>
          <a:r>
            <a:rPr lang="en-US" sz="2200" kern="1200" dirty="0" smtClean="0">
              <a:solidFill>
                <a:srgbClr val="FFFF00"/>
              </a:solidFill>
            </a:rPr>
            <a:t>Attend graduating class capstone presentations</a:t>
          </a:r>
          <a:endParaRPr lang="en-US" sz="2200" kern="1200" dirty="0">
            <a:solidFill>
              <a:srgbClr val="FFFF00"/>
            </a:solidFill>
          </a:endParaRPr>
        </a:p>
        <a:p>
          <a:pPr marL="228600" lvl="1" indent="-228600" algn="l" defTabSz="977900">
            <a:lnSpc>
              <a:spcPct val="90000"/>
            </a:lnSpc>
            <a:spcBef>
              <a:spcPct val="0"/>
            </a:spcBef>
            <a:spcAft>
              <a:spcPct val="15000"/>
            </a:spcAft>
            <a:buChar char="••"/>
          </a:pPr>
          <a:endParaRPr lang="en-US" sz="2200" kern="1200" dirty="0">
            <a:solidFill>
              <a:srgbClr val="FFFF00"/>
            </a:solidFill>
          </a:endParaRPr>
        </a:p>
      </dsp:txBody>
      <dsp:txXfrm>
        <a:off x="4051923" y="1901590"/>
        <a:ext cx="3551123" cy="2944012"/>
      </dsp:txXfrm>
    </dsp:sp>
    <dsp:sp modelId="{26ACDD2D-EF54-419D-823E-F90A80BDF66B}">
      <dsp:nvSpPr>
        <dsp:cNvPr id="0" name=""/>
        <dsp:cNvSpPr/>
      </dsp:nvSpPr>
      <dsp:spPr>
        <a:xfrm>
          <a:off x="8100204" y="481140"/>
          <a:ext cx="3551123" cy="1420449"/>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a:lnSpc>
              <a:spcPct val="90000"/>
            </a:lnSpc>
            <a:spcBef>
              <a:spcPct val="0"/>
            </a:spcBef>
            <a:spcAft>
              <a:spcPct val="35000"/>
            </a:spcAft>
          </a:pPr>
          <a:r>
            <a:rPr lang="en-US" sz="2200" kern="1200" dirty="0" smtClean="0"/>
            <a:t>Summer, 2</a:t>
          </a:r>
          <a:r>
            <a:rPr lang="en-US" sz="2200" kern="1200" baseline="30000" dirty="0" smtClean="0"/>
            <a:t>nd</a:t>
          </a:r>
          <a:r>
            <a:rPr lang="en-US" sz="2200" kern="1200" dirty="0" smtClean="0"/>
            <a:t> year</a:t>
          </a:r>
          <a:endParaRPr lang="en-US" sz="2200" kern="1200" dirty="0"/>
        </a:p>
      </dsp:txBody>
      <dsp:txXfrm>
        <a:off x="8100204" y="481140"/>
        <a:ext cx="3551123" cy="1420449"/>
      </dsp:txXfrm>
    </dsp:sp>
    <dsp:sp modelId="{8F27B0EA-5C4F-428C-A2B7-217986B5EFE2}">
      <dsp:nvSpPr>
        <dsp:cNvPr id="0" name=""/>
        <dsp:cNvSpPr/>
      </dsp:nvSpPr>
      <dsp:spPr>
        <a:xfrm>
          <a:off x="8103847" y="1901590"/>
          <a:ext cx="3551123" cy="2944012"/>
        </a:xfrm>
        <a:prstGeom prst="rect">
          <a:avLst/>
        </a:prstGeom>
        <a:solidFill>
          <a:schemeClr val="bg1"/>
        </a:solidFill>
        <a:ln w="127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sz="2200" kern="1200" dirty="0" smtClean="0">
              <a:solidFill>
                <a:srgbClr val="FFFF00"/>
              </a:solidFill>
            </a:rPr>
            <a:t>Develops entry level skills as practitioner through Level II FW</a:t>
          </a:r>
          <a:endParaRPr lang="en-US" sz="2200" kern="1200" dirty="0">
            <a:solidFill>
              <a:srgbClr val="FFFF00"/>
            </a:solidFill>
          </a:endParaRPr>
        </a:p>
        <a:p>
          <a:pPr marL="228600" lvl="1" indent="-228600" algn="l" defTabSz="977900">
            <a:lnSpc>
              <a:spcPct val="90000"/>
            </a:lnSpc>
            <a:spcBef>
              <a:spcPct val="0"/>
            </a:spcBef>
            <a:spcAft>
              <a:spcPct val="15000"/>
            </a:spcAft>
            <a:buChar char="••"/>
          </a:pPr>
          <a:r>
            <a:rPr lang="en-US" sz="2200" kern="1200" dirty="0" smtClean="0">
              <a:solidFill>
                <a:srgbClr val="FFFF00"/>
              </a:solidFill>
            </a:rPr>
            <a:t>Required to maintain contact with capstone mentors</a:t>
          </a:r>
          <a:endParaRPr lang="en-US" sz="2200" kern="1200" dirty="0">
            <a:solidFill>
              <a:srgbClr val="FFFF00"/>
            </a:solidFill>
          </a:endParaRPr>
        </a:p>
      </dsp:txBody>
      <dsp:txXfrm>
        <a:off x="8103847" y="1901590"/>
        <a:ext cx="3551123" cy="29440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CF8D16-7B0A-0F43-932D-EC1C434504F9}">
      <dsp:nvSpPr>
        <dsp:cNvPr id="0" name=""/>
        <dsp:cNvSpPr/>
      </dsp:nvSpPr>
      <dsp:spPr>
        <a:xfrm>
          <a:off x="3389" y="19068"/>
          <a:ext cx="1800998" cy="374400"/>
        </a:xfrm>
        <a:prstGeom prst="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w="9525" cap="flat" cmpd="sng" algn="ctr">
          <a:solidFill>
            <a:schemeClr val="accent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US" sz="1400" kern="1200" dirty="0" smtClean="0"/>
            <a:t>Fall, 1</a:t>
          </a:r>
          <a:r>
            <a:rPr lang="en-US" sz="1400" kern="1200" baseline="30000" dirty="0" smtClean="0"/>
            <a:t>st</a:t>
          </a:r>
          <a:r>
            <a:rPr lang="en-US" sz="1400" kern="1200" dirty="0" smtClean="0"/>
            <a:t> year</a:t>
          </a:r>
          <a:endParaRPr lang="en-US" sz="1400" kern="1200" dirty="0"/>
        </a:p>
      </dsp:txBody>
      <dsp:txXfrm>
        <a:off x="3389" y="19068"/>
        <a:ext cx="1800998" cy="374400"/>
      </dsp:txXfrm>
    </dsp:sp>
    <dsp:sp modelId="{AF5EBB4E-7071-0A47-A6D8-1C7DABE97497}">
      <dsp:nvSpPr>
        <dsp:cNvPr id="0" name=""/>
        <dsp:cNvSpPr/>
      </dsp:nvSpPr>
      <dsp:spPr>
        <a:xfrm>
          <a:off x="3" y="410779"/>
          <a:ext cx="1800998" cy="1873462"/>
        </a:xfrm>
        <a:prstGeom prst="rect">
          <a:avLst/>
        </a:prstGeom>
        <a:solidFill>
          <a:schemeClr val="bg1"/>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endParaRPr lang="en-US" sz="1200" kern="1200"/>
        </a:p>
        <a:p>
          <a:pPr marL="114300" lvl="1" indent="-114300" algn="l" defTabSz="533400">
            <a:lnSpc>
              <a:spcPct val="90000"/>
            </a:lnSpc>
            <a:spcBef>
              <a:spcPct val="0"/>
            </a:spcBef>
            <a:spcAft>
              <a:spcPct val="15000"/>
            </a:spcAft>
            <a:buChar char="••"/>
          </a:pPr>
          <a:r>
            <a:rPr lang="en-US" sz="1200" b="0" kern="1200" smtClean="0">
              <a:solidFill>
                <a:schemeClr val="accent3"/>
              </a:solidFill>
            </a:rPr>
            <a:t>Introduce Doctoral  capstone</a:t>
          </a:r>
          <a:endParaRPr lang="en-US" sz="1200" b="0" kern="1200" dirty="0">
            <a:solidFill>
              <a:schemeClr val="accent3"/>
            </a:solidFill>
          </a:endParaRPr>
        </a:p>
        <a:p>
          <a:pPr marL="114300" lvl="1" indent="-114300" algn="l" defTabSz="533400">
            <a:lnSpc>
              <a:spcPct val="90000"/>
            </a:lnSpc>
            <a:spcBef>
              <a:spcPct val="0"/>
            </a:spcBef>
            <a:spcAft>
              <a:spcPct val="15000"/>
            </a:spcAft>
            <a:buChar char="••"/>
          </a:pPr>
          <a:r>
            <a:rPr lang="en-US" sz="1200" b="0" kern="1200" smtClean="0">
              <a:solidFill>
                <a:schemeClr val="accent3"/>
              </a:solidFill>
            </a:rPr>
            <a:t>Discuss Relationship/difference between FW and capstone</a:t>
          </a:r>
          <a:endParaRPr lang="en-US" sz="1200" b="0" kern="1200" dirty="0">
            <a:solidFill>
              <a:schemeClr val="accent3"/>
            </a:solidFill>
          </a:endParaRPr>
        </a:p>
        <a:p>
          <a:pPr marL="114300" lvl="1" indent="-114300" algn="l" defTabSz="533400">
            <a:lnSpc>
              <a:spcPct val="90000"/>
            </a:lnSpc>
            <a:spcBef>
              <a:spcPct val="0"/>
            </a:spcBef>
            <a:spcAft>
              <a:spcPct val="15000"/>
            </a:spcAft>
            <a:buChar char="••"/>
          </a:pPr>
          <a:endParaRPr lang="en-US" sz="1200" kern="1200"/>
        </a:p>
      </dsp:txBody>
      <dsp:txXfrm>
        <a:off x="3" y="410779"/>
        <a:ext cx="1800998" cy="1873462"/>
      </dsp:txXfrm>
    </dsp:sp>
    <dsp:sp modelId="{BAA73554-EBD2-0142-911B-482CA52618E0}">
      <dsp:nvSpPr>
        <dsp:cNvPr id="0" name=""/>
        <dsp:cNvSpPr/>
      </dsp:nvSpPr>
      <dsp:spPr>
        <a:xfrm>
          <a:off x="2056527" y="19068"/>
          <a:ext cx="1800998" cy="374400"/>
        </a:xfrm>
        <a:prstGeom prst="rect">
          <a:avLst/>
        </a:prstGeom>
        <a:gradFill rotWithShape="0">
          <a:gsLst>
            <a:gs pos="0">
              <a:schemeClr val="accent3">
                <a:hueOff val="0"/>
                <a:satOff val="0"/>
                <a:lumOff val="0"/>
                <a:alphaOff val="0"/>
                <a:tint val="94000"/>
                <a:satMod val="103000"/>
                <a:lumMod val="102000"/>
              </a:schemeClr>
            </a:gs>
            <a:gs pos="50000">
              <a:schemeClr val="accent3">
                <a:hueOff val="0"/>
                <a:satOff val="0"/>
                <a:lumOff val="0"/>
                <a:alphaOff val="0"/>
                <a:shade val="100000"/>
                <a:satMod val="110000"/>
                <a:lumMod val="100000"/>
              </a:schemeClr>
            </a:gs>
            <a:gs pos="100000">
              <a:schemeClr val="accent3">
                <a:hueOff val="0"/>
                <a:satOff val="0"/>
                <a:lumOff val="0"/>
                <a:alphaOff val="0"/>
                <a:shade val="78000"/>
                <a:satMod val="120000"/>
                <a:lumMod val="99000"/>
              </a:schemeClr>
            </a:gs>
          </a:gsLst>
          <a:lin ang="5400000" scaled="0"/>
        </a:gradFill>
        <a:ln w="9525" cap="flat" cmpd="sng" algn="ctr">
          <a:solidFill>
            <a:schemeClr val="accent3">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US" sz="1400" kern="1200" dirty="0" smtClean="0"/>
            <a:t>Spring, 1</a:t>
          </a:r>
          <a:r>
            <a:rPr lang="en-US" sz="1400" kern="1200" baseline="30000" dirty="0" smtClean="0"/>
            <a:t>st</a:t>
          </a:r>
          <a:r>
            <a:rPr lang="en-US" sz="1400" kern="1200" dirty="0" smtClean="0"/>
            <a:t> year</a:t>
          </a:r>
          <a:endParaRPr lang="en-US" sz="1400" kern="1200" dirty="0"/>
        </a:p>
      </dsp:txBody>
      <dsp:txXfrm>
        <a:off x="2056527" y="19068"/>
        <a:ext cx="1800998" cy="374400"/>
      </dsp:txXfrm>
    </dsp:sp>
    <dsp:sp modelId="{54607729-BE50-C047-AFC4-0FFA3ABE3BEA}">
      <dsp:nvSpPr>
        <dsp:cNvPr id="0" name=""/>
        <dsp:cNvSpPr/>
      </dsp:nvSpPr>
      <dsp:spPr>
        <a:xfrm>
          <a:off x="2056527" y="393468"/>
          <a:ext cx="1800998" cy="1873462"/>
        </a:xfrm>
        <a:prstGeom prst="rect">
          <a:avLst/>
        </a:prstGeom>
        <a:solidFill>
          <a:schemeClr val="bg1"/>
        </a:solidFill>
        <a:ln w="9525" cap="flat"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sz="1300" kern="1200" smtClean="0">
              <a:solidFill>
                <a:srgbClr val="0BD0D9"/>
              </a:solidFill>
            </a:rPr>
            <a:t>Introduce Capstone course sequence</a:t>
          </a:r>
          <a:endParaRPr lang="en-US" sz="1300" kern="1200"/>
        </a:p>
        <a:p>
          <a:pPr marL="114300" lvl="1" indent="-114300" algn="l" defTabSz="577850">
            <a:lnSpc>
              <a:spcPct val="90000"/>
            </a:lnSpc>
            <a:spcBef>
              <a:spcPct val="0"/>
            </a:spcBef>
            <a:spcAft>
              <a:spcPct val="15000"/>
            </a:spcAft>
            <a:buChar char="••"/>
          </a:pPr>
          <a:r>
            <a:rPr lang="en-US" sz="1300" kern="1200" smtClean="0">
              <a:solidFill>
                <a:srgbClr val="0BD0D9"/>
              </a:solidFill>
            </a:rPr>
            <a:t>Discuss responsibility of student vs. mentor</a:t>
          </a:r>
          <a:endParaRPr lang="en-US" sz="1300" kern="1200" dirty="0">
            <a:solidFill>
              <a:srgbClr val="0BD0D9"/>
            </a:solidFill>
          </a:endParaRPr>
        </a:p>
        <a:p>
          <a:pPr marL="114300" lvl="1" indent="-114300" algn="l" defTabSz="577850">
            <a:lnSpc>
              <a:spcPct val="90000"/>
            </a:lnSpc>
            <a:spcBef>
              <a:spcPct val="0"/>
            </a:spcBef>
            <a:spcAft>
              <a:spcPct val="15000"/>
            </a:spcAft>
            <a:buChar char="••"/>
          </a:pPr>
          <a:r>
            <a:rPr lang="en-US" sz="1300" kern="1200" smtClean="0">
              <a:solidFill>
                <a:srgbClr val="FFFF00"/>
              </a:solidFill>
            </a:rPr>
            <a:t>Students attend </a:t>
          </a:r>
          <a:r>
            <a:rPr lang="en-US" sz="1300" b="0" kern="1200" smtClean="0">
              <a:solidFill>
                <a:srgbClr val="FFFF00"/>
              </a:solidFill>
            </a:rPr>
            <a:t>graduating</a:t>
          </a:r>
          <a:r>
            <a:rPr lang="en-US" sz="1300" kern="1200" smtClean="0">
              <a:solidFill>
                <a:srgbClr val="FFFF00"/>
              </a:solidFill>
            </a:rPr>
            <a:t> class capstone presentations</a:t>
          </a:r>
          <a:endParaRPr lang="en-US" sz="1300" kern="1200" dirty="0">
            <a:solidFill>
              <a:srgbClr val="FFFF00"/>
            </a:solidFill>
          </a:endParaRPr>
        </a:p>
      </dsp:txBody>
      <dsp:txXfrm>
        <a:off x="2056527" y="393468"/>
        <a:ext cx="1800998" cy="1873462"/>
      </dsp:txXfrm>
    </dsp:sp>
    <dsp:sp modelId="{555BF86F-B27C-A142-A8D4-60AD4756B280}">
      <dsp:nvSpPr>
        <dsp:cNvPr id="0" name=""/>
        <dsp:cNvSpPr/>
      </dsp:nvSpPr>
      <dsp:spPr>
        <a:xfrm>
          <a:off x="4109665" y="19068"/>
          <a:ext cx="1800998" cy="374400"/>
        </a:xfrm>
        <a:prstGeom prst="rect">
          <a:avLst/>
        </a:prstGeom>
        <a:gradFill rotWithShape="0">
          <a:gsLst>
            <a:gs pos="0">
              <a:schemeClr val="accent4">
                <a:hueOff val="0"/>
                <a:satOff val="0"/>
                <a:lumOff val="0"/>
                <a:alphaOff val="0"/>
                <a:tint val="94000"/>
                <a:satMod val="103000"/>
                <a:lumMod val="102000"/>
              </a:schemeClr>
            </a:gs>
            <a:gs pos="50000">
              <a:schemeClr val="accent4">
                <a:hueOff val="0"/>
                <a:satOff val="0"/>
                <a:lumOff val="0"/>
                <a:alphaOff val="0"/>
                <a:shade val="100000"/>
                <a:satMod val="110000"/>
                <a:lumMod val="100000"/>
              </a:schemeClr>
            </a:gs>
            <a:gs pos="100000">
              <a:schemeClr val="accent4">
                <a:hueOff val="0"/>
                <a:satOff val="0"/>
                <a:lumOff val="0"/>
                <a:alphaOff val="0"/>
                <a:shade val="78000"/>
                <a:satMod val="120000"/>
                <a:lumMod val="99000"/>
              </a:schemeClr>
            </a:gs>
          </a:gsLst>
          <a:lin ang="5400000" scaled="0"/>
        </a:gradFill>
        <a:ln w="9525" cap="flat" cmpd="sng" algn="ctr">
          <a:solidFill>
            <a:schemeClr val="accent4">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US" sz="1400" kern="1200" dirty="0" smtClean="0"/>
            <a:t>Summer, 1</a:t>
          </a:r>
          <a:r>
            <a:rPr lang="en-US" sz="1400" kern="1200" baseline="30000" dirty="0" smtClean="0"/>
            <a:t>st</a:t>
          </a:r>
          <a:r>
            <a:rPr lang="en-US" sz="1400" kern="1200" dirty="0" smtClean="0"/>
            <a:t> year</a:t>
          </a:r>
          <a:endParaRPr lang="en-US" sz="1400" kern="1200" dirty="0"/>
        </a:p>
      </dsp:txBody>
      <dsp:txXfrm>
        <a:off x="4109665" y="19068"/>
        <a:ext cx="1800998" cy="374400"/>
      </dsp:txXfrm>
    </dsp:sp>
    <dsp:sp modelId="{786848BA-8189-0C48-9BF9-B254AA9CD731}">
      <dsp:nvSpPr>
        <dsp:cNvPr id="0" name=""/>
        <dsp:cNvSpPr/>
      </dsp:nvSpPr>
      <dsp:spPr>
        <a:xfrm>
          <a:off x="4109665" y="393468"/>
          <a:ext cx="1800998" cy="1873462"/>
        </a:xfrm>
        <a:prstGeom prst="rect">
          <a:avLst/>
        </a:prstGeom>
        <a:solidFill>
          <a:schemeClr val="bg1"/>
        </a:solidFill>
        <a:ln w="9525" cap="flat" cmpd="sng" algn="ctr">
          <a:solidFill>
            <a:schemeClr val="accent4">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sz="1300" kern="1200" smtClean="0">
              <a:solidFill>
                <a:schemeClr val="accent3"/>
              </a:solidFill>
            </a:rPr>
            <a:t>Introduce capstone manual </a:t>
          </a:r>
          <a:endParaRPr lang="en-US" sz="1300" kern="1200"/>
        </a:p>
        <a:p>
          <a:pPr marL="114300" lvl="1" indent="-114300" algn="l" defTabSz="577850">
            <a:lnSpc>
              <a:spcPct val="90000"/>
            </a:lnSpc>
            <a:spcBef>
              <a:spcPct val="0"/>
            </a:spcBef>
            <a:spcAft>
              <a:spcPct val="15000"/>
            </a:spcAft>
            <a:buChar char="••"/>
          </a:pPr>
          <a:r>
            <a:rPr lang="en-US" sz="1300" kern="1200" smtClean="0">
              <a:solidFill>
                <a:schemeClr val="accent3"/>
              </a:solidFill>
            </a:rPr>
            <a:t>Introduce exemplar capstone sites</a:t>
          </a:r>
          <a:endParaRPr lang="en-US" sz="1300" kern="1200" dirty="0">
            <a:solidFill>
              <a:schemeClr val="accent3"/>
            </a:solidFill>
          </a:endParaRPr>
        </a:p>
        <a:p>
          <a:pPr marL="114300" lvl="1" indent="-114300" algn="l" defTabSz="577850">
            <a:lnSpc>
              <a:spcPct val="90000"/>
            </a:lnSpc>
            <a:spcBef>
              <a:spcPct val="0"/>
            </a:spcBef>
            <a:spcAft>
              <a:spcPct val="15000"/>
            </a:spcAft>
            <a:buChar char="••"/>
          </a:pPr>
          <a:r>
            <a:rPr lang="en-US" sz="1300" kern="1200" dirty="0" smtClean="0">
              <a:solidFill>
                <a:srgbClr val="FFFF00"/>
              </a:solidFill>
            </a:rPr>
            <a:t>Students investigate and present on one potential capstone site</a:t>
          </a:r>
          <a:endParaRPr lang="en-US" sz="1300" kern="1200" dirty="0">
            <a:solidFill>
              <a:srgbClr val="FFFF00"/>
            </a:solidFill>
          </a:endParaRPr>
        </a:p>
      </dsp:txBody>
      <dsp:txXfrm>
        <a:off x="4109665" y="393468"/>
        <a:ext cx="1800998" cy="1873462"/>
      </dsp:txXfrm>
    </dsp:sp>
    <dsp:sp modelId="{5BB4BFF0-B98B-284D-A4C9-A7C0D783F9A1}">
      <dsp:nvSpPr>
        <dsp:cNvPr id="0" name=""/>
        <dsp:cNvSpPr/>
      </dsp:nvSpPr>
      <dsp:spPr>
        <a:xfrm>
          <a:off x="6162803" y="19068"/>
          <a:ext cx="1800998" cy="374400"/>
        </a:xfrm>
        <a:prstGeom prst="rect">
          <a:avLst/>
        </a:prstGeom>
        <a:gradFill rotWithShape="0">
          <a:gsLst>
            <a:gs pos="0">
              <a:schemeClr val="accent5">
                <a:hueOff val="0"/>
                <a:satOff val="0"/>
                <a:lumOff val="0"/>
                <a:alphaOff val="0"/>
                <a:tint val="94000"/>
                <a:satMod val="103000"/>
                <a:lumMod val="102000"/>
              </a:schemeClr>
            </a:gs>
            <a:gs pos="50000">
              <a:schemeClr val="accent5">
                <a:hueOff val="0"/>
                <a:satOff val="0"/>
                <a:lumOff val="0"/>
                <a:alphaOff val="0"/>
                <a:shade val="100000"/>
                <a:satMod val="110000"/>
                <a:lumMod val="100000"/>
              </a:schemeClr>
            </a:gs>
            <a:gs pos="100000">
              <a:schemeClr val="accent5">
                <a:hueOff val="0"/>
                <a:satOff val="0"/>
                <a:lumOff val="0"/>
                <a:alphaOff val="0"/>
                <a:shade val="78000"/>
                <a:satMod val="120000"/>
                <a:lumMod val="99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US" sz="1400" kern="1200" dirty="0" smtClean="0"/>
            <a:t>Fall, 1</a:t>
          </a:r>
          <a:r>
            <a:rPr lang="en-US" sz="1400" kern="1200" baseline="30000" dirty="0" smtClean="0"/>
            <a:t>st</a:t>
          </a:r>
          <a:r>
            <a:rPr lang="en-US" sz="1400" kern="1200" dirty="0" smtClean="0"/>
            <a:t> year</a:t>
          </a:r>
          <a:endParaRPr lang="en-US" sz="1400" kern="1200" dirty="0"/>
        </a:p>
      </dsp:txBody>
      <dsp:txXfrm>
        <a:off x="6162803" y="19068"/>
        <a:ext cx="1800998" cy="374400"/>
      </dsp:txXfrm>
    </dsp:sp>
    <dsp:sp modelId="{04EA0572-A265-724E-AAD4-683E24C0C45E}">
      <dsp:nvSpPr>
        <dsp:cNvPr id="0" name=""/>
        <dsp:cNvSpPr/>
      </dsp:nvSpPr>
      <dsp:spPr>
        <a:xfrm>
          <a:off x="6162803" y="393468"/>
          <a:ext cx="1800998" cy="1873462"/>
        </a:xfrm>
        <a:prstGeom prst="rect">
          <a:avLst/>
        </a:prstGeom>
        <a:solidFill>
          <a:schemeClr val="bg1"/>
        </a:solidFill>
        <a:ln w="9525"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sz="1300" kern="1200" smtClean="0">
              <a:solidFill>
                <a:srgbClr val="FFFF00"/>
              </a:solidFill>
            </a:rPr>
            <a:t>Student identifies capstone site, site mentor, faculty mentor</a:t>
          </a:r>
          <a:endParaRPr lang="en-US" sz="1300" kern="1200"/>
        </a:p>
        <a:p>
          <a:pPr marL="114300" lvl="1" indent="-114300" algn="l" defTabSz="577850">
            <a:lnSpc>
              <a:spcPct val="90000"/>
            </a:lnSpc>
            <a:spcBef>
              <a:spcPct val="0"/>
            </a:spcBef>
            <a:spcAft>
              <a:spcPct val="15000"/>
            </a:spcAft>
            <a:buChar char="••"/>
          </a:pPr>
          <a:r>
            <a:rPr lang="en-US" sz="1300" kern="1200" smtClean="0">
              <a:solidFill>
                <a:srgbClr val="FFFF00"/>
              </a:solidFill>
            </a:rPr>
            <a:t>Student responsibility to explain capstone to site mentor</a:t>
          </a:r>
          <a:endParaRPr lang="en-US" sz="1300" kern="1200" dirty="0">
            <a:solidFill>
              <a:srgbClr val="FFFF00"/>
            </a:solidFill>
          </a:endParaRPr>
        </a:p>
      </dsp:txBody>
      <dsp:txXfrm>
        <a:off x="6162803" y="393468"/>
        <a:ext cx="1800998" cy="1873462"/>
      </dsp:txXfrm>
    </dsp:sp>
    <dsp:sp modelId="{C104CC9F-9902-A04E-9E1E-E11A9BF47779}">
      <dsp:nvSpPr>
        <dsp:cNvPr id="0" name=""/>
        <dsp:cNvSpPr/>
      </dsp:nvSpPr>
      <dsp:spPr>
        <a:xfrm>
          <a:off x="8215941" y="19068"/>
          <a:ext cx="1800998" cy="374400"/>
        </a:xfrm>
        <a:prstGeom prst="rect">
          <a:avLst/>
        </a:prstGeom>
        <a:gradFill rotWithShape="0">
          <a:gsLst>
            <a:gs pos="0">
              <a:schemeClr val="accent6">
                <a:hueOff val="0"/>
                <a:satOff val="0"/>
                <a:lumOff val="0"/>
                <a:alphaOff val="0"/>
                <a:tint val="94000"/>
                <a:satMod val="103000"/>
                <a:lumMod val="102000"/>
              </a:schemeClr>
            </a:gs>
            <a:gs pos="50000">
              <a:schemeClr val="accent6">
                <a:hueOff val="0"/>
                <a:satOff val="0"/>
                <a:lumOff val="0"/>
                <a:alphaOff val="0"/>
                <a:shade val="100000"/>
                <a:satMod val="110000"/>
                <a:lumMod val="100000"/>
              </a:schemeClr>
            </a:gs>
            <a:gs pos="100000">
              <a:schemeClr val="accent6">
                <a:hueOff val="0"/>
                <a:satOff val="0"/>
                <a:lumOff val="0"/>
                <a:alphaOff val="0"/>
                <a:shade val="78000"/>
                <a:satMod val="120000"/>
                <a:lumMod val="99000"/>
              </a:schemeClr>
            </a:gs>
          </a:gsLst>
          <a:lin ang="5400000" scaled="0"/>
        </a:gradFill>
        <a:ln w="38100" cap="flat" cmpd="sng" algn="ctr">
          <a:solidFill>
            <a:srgbClr val="FF0000"/>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US" sz="1400" kern="1200" dirty="0" smtClean="0"/>
            <a:t>Spring, 1</a:t>
          </a:r>
          <a:r>
            <a:rPr lang="en-US" sz="1400" kern="1200" baseline="30000" dirty="0" smtClean="0"/>
            <a:t>st</a:t>
          </a:r>
          <a:r>
            <a:rPr lang="en-US" sz="1400" kern="1200" dirty="0" smtClean="0"/>
            <a:t> year</a:t>
          </a:r>
          <a:endParaRPr lang="en-US" sz="1400" kern="1200" dirty="0"/>
        </a:p>
      </dsp:txBody>
      <dsp:txXfrm>
        <a:off x="8215941" y="19068"/>
        <a:ext cx="1800998" cy="374400"/>
      </dsp:txXfrm>
    </dsp:sp>
    <dsp:sp modelId="{506D0921-8BD2-DB48-A332-F32B44B8B630}">
      <dsp:nvSpPr>
        <dsp:cNvPr id="0" name=""/>
        <dsp:cNvSpPr/>
      </dsp:nvSpPr>
      <dsp:spPr>
        <a:xfrm>
          <a:off x="8215941" y="393468"/>
          <a:ext cx="1800998" cy="1873462"/>
        </a:xfrm>
        <a:prstGeom prst="rect">
          <a:avLst/>
        </a:prstGeom>
        <a:solidFill>
          <a:schemeClr val="bg1"/>
        </a:solidFill>
        <a:ln w="38100" cap="flat" cmpd="sng" algn="ctr">
          <a:solidFill>
            <a:srgbClr val="FF0000"/>
          </a:solidFill>
          <a:prstDash val="solid"/>
        </a:ln>
        <a:effectLst/>
      </dsp:spPr>
      <dsp:style>
        <a:lnRef idx="1">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solidFill>
                <a:srgbClr val="FFFF00"/>
              </a:solidFill>
            </a:rPr>
            <a:t>Student develops capstone proposal</a:t>
          </a:r>
          <a:endParaRPr lang="en-US" sz="1200" kern="1200" dirty="0">
            <a:solidFill>
              <a:srgbClr val="FFFF00"/>
            </a:solidFill>
          </a:endParaRPr>
        </a:p>
        <a:p>
          <a:pPr marL="114300" lvl="1" indent="-114300" algn="l" defTabSz="533400">
            <a:lnSpc>
              <a:spcPct val="90000"/>
            </a:lnSpc>
            <a:spcBef>
              <a:spcPct val="0"/>
            </a:spcBef>
            <a:spcAft>
              <a:spcPct val="15000"/>
            </a:spcAft>
            <a:buChar char="••"/>
          </a:pPr>
          <a:r>
            <a:rPr lang="en-US" sz="1200" kern="1200" dirty="0" smtClean="0">
              <a:solidFill>
                <a:schemeClr val="accent3"/>
              </a:solidFill>
            </a:rPr>
            <a:t>Capstone coordinator, faculty mentor, and site mentor guide student</a:t>
          </a:r>
          <a:endParaRPr lang="en-US" sz="1200" kern="1200" dirty="0">
            <a:solidFill>
              <a:schemeClr val="accent3"/>
            </a:solidFill>
          </a:endParaRPr>
        </a:p>
        <a:p>
          <a:pPr marL="114300" lvl="1" indent="-114300" algn="l" defTabSz="533400">
            <a:lnSpc>
              <a:spcPct val="90000"/>
            </a:lnSpc>
            <a:spcBef>
              <a:spcPct val="0"/>
            </a:spcBef>
            <a:spcAft>
              <a:spcPct val="15000"/>
            </a:spcAft>
            <a:buChar char="••"/>
          </a:pPr>
          <a:r>
            <a:rPr lang="en-US" sz="1200" kern="1200" dirty="0" smtClean="0">
              <a:solidFill>
                <a:srgbClr val="FFFF00"/>
              </a:solidFill>
            </a:rPr>
            <a:t>Attend graduating class capstone presentations</a:t>
          </a:r>
          <a:endParaRPr lang="en-US" sz="1200" kern="1200" dirty="0">
            <a:solidFill>
              <a:srgbClr val="FFFF00"/>
            </a:solidFill>
          </a:endParaRPr>
        </a:p>
      </dsp:txBody>
      <dsp:txXfrm>
        <a:off x="8215941" y="393468"/>
        <a:ext cx="1800998" cy="1873462"/>
      </dsp:txXfrm>
    </dsp:sp>
    <dsp:sp modelId="{7EEADEDD-0587-2F43-ACA9-FF6456269AB7}">
      <dsp:nvSpPr>
        <dsp:cNvPr id="0" name=""/>
        <dsp:cNvSpPr/>
      </dsp:nvSpPr>
      <dsp:spPr>
        <a:xfrm>
          <a:off x="10269079" y="19068"/>
          <a:ext cx="1800998" cy="374400"/>
        </a:xfrm>
        <a:prstGeom prst="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w="9525" cap="flat" cmpd="sng" algn="ctr">
          <a:solidFill>
            <a:schemeClr val="accent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US" sz="1400" kern="1200" dirty="0" smtClean="0"/>
            <a:t>Summer, 1</a:t>
          </a:r>
          <a:r>
            <a:rPr lang="en-US" sz="1400" kern="1200" baseline="30000" dirty="0" smtClean="0"/>
            <a:t>st</a:t>
          </a:r>
          <a:r>
            <a:rPr lang="en-US" sz="1400" kern="1200" dirty="0" smtClean="0"/>
            <a:t> year</a:t>
          </a:r>
          <a:endParaRPr lang="en-US" sz="1400" kern="1200" dirty="0"/>
        </a:p>
      </dsp:txBody>
      <dsp:txXfrm>
        <a:off x="10269079" y="19068"/>
        <a:ext cx="1800998" cy="374400"/>
      </dsp:txXfrm>
    </dsp:sp>
    <dsp:sp modelId="{493C6879-B88F-8A40-A438-35AA549C8BAE}">
      <dsp:nvSpPr>
        <dsp:cNvPr id="0" name=""/>
        <dsp:cNvSpPr/>
      </dsp:nvSpPr>
      <dsp:spPr>
        <a:xfrm>
          <a:off x="10269079" y="393468"/>
          <a:ext cx="1800998" cy="1873462"/>
        </a:xfrm>
        <a:prstGeom prst="rect">
          <a:avLst/>
        </a:prstGeom>
        <a:solidFill>
          <a:schemeClr val="bg1"/>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solidFill>
                <a:srgbClr val="FFFF00"/>
              </a:solidFill>
            </a:rPr>
            <a:t>Develops entry level skills as practitioner through Level II FW</a:t>
          </a:r>
          <a:endParaRPr lang="en-US" sz="1200" kern="1200" dirty="0">
            <a:solidFill>
              <a:srgbClr val="FFFF00"/>
            </a:solidFill>
          </a:endParaRPr>
        </a:p>
        <a:p>
          <a:pPr marL="114300" lvl="1" indent="-114300" algn="l" defTabSz="533400">
            <a:lnSpc>
              <a:spcPct val="90000"/>
            </a:lnSpc>
            <a:spcBef>
              <a:spcPct val="0"/>
            </a:spcBef>
            <a:spcAft>
              <a:spcPct val="15000"/>
            </a:spcAft>
            <a:buChar char="••"/>
          </a:pPr>
          <a:r>
            <a:rPr lang="en-US" sz="1200" kern="1200" dirty="0" smtClean="0">
              <a:solidFill>
                <a:srgbClr val="FFFF00"/>
              </a:solidFill>
            </a:rPr>
            <a:t>Required to maintain contact with capstone mentors</a:t>
          </a:r>
          <a:endParaRPr lang="en-US" sz="1200" kern="1200" dirty="0">
            <a:solidFill>
              <a:srgbClr val="FFFF00"/>
            </a:solidFill>
          </a:endParaRPr>
        </a:p>
        <a:p>
          <a:pPr marL="114300" lvl="1" indent="-114300" algn="l" defTabSz="533400">
            <a:lnSpc>
              <a:spcPct val="90000"/>
            </a:lnSpc>
            <a:spcBef>
              <a:spcPct val="0"/>
            </a:spcBef>
            <a:spcAft>
              <a:spcPct val="15000"/>
            </a:spcAft>
            <a:buChar char="••"/>
          </a:pPr>
          <a:endParaRPr lang="en-US" sz="1200" kern="1200"/>
        </a:p>
      </dsp:txBody>
      <dsp:txXfrm>
        <a:off x="10269079" y="393468"/>
        <a:ext cx="1800998" cy="187346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535BF3-F1BD-C547-8C6C-31ABABDEE8E7}">
      <dsp:nvSpPr>
        <dsp:cNvPr id="0" name=""/>
        <dsp:cNvSpPr/>
      </dsp:nvSpPr>
      <dsp:spPr>
        <a:xfrm>
          <a:off x="0" y="27786"/>
          <a:ext cx="6874931" cy="950400"/>
        </a:xfrm>
        <a:prstGeom prst="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sz="2400" kern="1200" dirty="0" smtClean="0"/>
            <a:t>Spring, 3</a:t>
          </a:r>
          <a:r>
            <a:rPr lang="en-US" sz="2400" kern="1200" baseline="30000" dirty="0" smtClean="0"/>
            <a:t>rd</a:t>
          </a:r>
          <a:r>
            <a:rPr lang="en-US" sz="2400" kern="1200" dirty="0" smtClean="0"/>
            <a:t> year</a:t>
          </a:r>
          <a:endParaRPr lang="en-US" sz="2400" kern="1200" dirty="0"/>
        </a:p>
      </dsp:txBody>
      <dsp:txXfrm>
        <a:off x="0" y="27786"/>
        <a:ext cx="6874931" cy="950400"/>
      </dsp:txXfrm>
    </dsp:sp>
    <dsp:sp modelId="{F0DEEA9F-7235-2048-966A-E79D1471BB5D}">
      <dsp:nvSpPr>
        <dsp:cNvPr id="0" name=""/>
        <dsp:cNvSpPr/>
      </dsp:nvSpPr>
      <dsp:spPr>
        <a:xfrm>
          <a:off x="0" y="1005970"/>
          <a:ext cx="6874931" cy="1449360"/>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dirty="0" smtClean="0"/>
            <a:t>Capstone Practicum (6 credits)</a:t>
          </a:r>
          <a:endParaRPr lang="en-US" sz="2400" kern="1200" dirty="0"/>
        </a:p>
        <a:p>
          <a:pPr marL="228600" lvl="1" indent="-228600" algn="l" defTabSz="1066800">
            <a:lnSpc>
              <a:spcPct val="90000"/>
            </a:lnSpc>
            <a:spcBef>
              <a:spcPct val="0"/>
            </a:spcBef>
            <a:spcAft>
              <a:spcPct val="15000"/>
            </a:spcAft>
            <a:buChar char="••"/>
          </a:pPr>
          <a:r>
            <a:rPr lang="en-US" sz="2400" kern="1200" dirty="0" smtClean="0"/>
            <a:t>Mentored Capstone Dissemination (3 credits)</a:t>
          </a:r>
          <a:endParaRPr lang="en-US" sz="2400" kern="1200" dirty="0"/>
        </a:p>
        <a:p>
          <a:pPr marL="228600" lvl="1" indent="-228600" algn="l" defTabSz="1066800">
            <a:lnSpc>
              <a:spcPct val="90000"/>
            </a:lnSpc>
            <a:spcBef>
              <a:spcPct val="0"/>
            </a:spcBef>
            <a:spcAft>
              <a:spcPct val="15000"/>
            </a:spcAft>
            <a:buChar char="••"/>
          </a:pPr>
          <a:r>
            <a:rPr lang="en-US" sz="2400" kern="1200" dirty="0" smtClean="0"/>
            <a:t>Mentored Studies in Capstone Area (3 credits)</a:t>
          </a:r>
          <a:endParaRPr lang="en-US" sz="2400" kern="1200" dirty="0"/>
        </a:p>
      </dsp:txBody>
      <dsp:txXfrm>
        <a:off x="0" y="1005970"/>
        <a:ext cx="6874931" cy="14493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3733A8-6698-384A-A738-C565D813F1FE}">
      <dsp:nvSpPr>
        <dsp:cNvPr id="0" name=""/>
        <dsp:cNvSpPr/>
      </dsp:nvSpPr>
      <dsp:spPr>
        <a:xfrm>
          <a:off x="3293110" y="1677115"/>
          <a:ext cx="3488298" cy="2063727"/>
        </a:xfrm>
        <a:prstGeom prst="ellipse">
          <a:avLst/>
        </a:prstGeom>
        <a:solidFill>
          <a:schemeClr val="tx1"/>
        </a:solidFill>
        <a:ln w="34925" cap="flat" cmpd="sng" algn="in">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buNone/>
          </a:pPr>
          <a:r>
            <a:rPr lang="en-US" sz="2600" b="1" kern="1200" dirty="0">
              <a:solidFill>
                <a:sysClr val="windowText" lastClr="000000"/>
              </a:solidFill>
              <a:latin typeface="Franklin Gothic Book" panose="020B0503020102020204"/>
              <a:ea typeface="+mn-ea"/>
              <a:cs typeface="+mn-cs"/>
            </a:rPr>
            <a:t>Baccalaureate Project/Capstone</a:t>
          </a:r>
        </a:p>
      </dsp:txBody>
      <dsp:txXfrm>
        <a:off x="3803959" y="1979341"/>
        <a:ext cx="2466600" cy="1459275"/>
      </dsp:txXfrm>
    </dsp:sp>
    <dsp:sp modelId="{14436462-6FD3-F14A-804B-50487C36561C}">
      <dsp:nvSpPr>
        <dsp:cNvPr id="0" name=""/>
        <dsp:cNvSpPr/>
      </dsp:nvSpPr>
      <dsp:spPr>
        <a:xfrm rot="10800000">
          <a:off x="1328287" y="2490834"/>
          <a:ext cx="1856757" cy="436289"/>
        </a:xfrm>
        <a:prstGeom prst="leftArrow">
          <a:avLst>
            <a:gd name="adj1" fmla="val 60000"/>
            <a:gd name="adj2" fmla="val 50000"/>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sp>
    <dsp:sp modelId="{8F4B6734-E9DE-AD4D-AA69-450F92A83DD8}">
      <dsp:nvSpPr>
        <dsp:cNvPr id="0" name=""/>
        <dsp:cNvSpPr/>
      </dsp:nvSpPr>
      <dsp:spPr>
        <a:xfrm>
          <a:off x="82650" y="2228216"/>
          <a:ext cx="2491273" cy="961524"/>
        </a:xfrm>
        <a:prstGeom prst="roundRect">
          <a:avLst>
            <a:gd name="adj" fmla="val 10000"/>
          </a:avLst>
        </a:prstGeom>
        <a:solidFill>
          <a:srgbClr val="77A2BB">
            <a:lumMod val="40000"/>
            <a:lumOff val="60000"/>
          </a:srgbClr>
        </a:solidFill>
        <a:ln w="34925" cap="flat" cmpd="sng" algn="in">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47625" rIns="47625" bIns="47625" numCol="1" spcCol="1270" anchor="ctr" anchorCtr="0">
          <a:noAutofit/>
        </a:bodyPr>
        <a:lstStyle/>
        <a:p>
          <a:pPr lvl="0" algn="ctr" defTabSz="1111250">
            <a:lnSpc>
              <a:spcPct val="90000"/>
            </a:lnSpc>
            <a:spcBef>
              <a:spcPct val="0"/>
            </a:spcBef>
            <a:spcAft>
              <a:spcPct val="35000"/>
            </a:spcAft>
            <a:buNone/>
          </a:pPr>
          <a:r>
            <a:rPr lang="en-US" sz="2500" kern="1200" dirty="0">
              <a:solidFill>
                <a:sysClr val="windowText" lastClr="000000"/>
              </a:solidFill>
              <a:latin typeface="Franklin Gothic Book" panose="020B0503020102020204"/>
              <a:ea typeface="+mn-ea"/>
              <a:cs typeface="+mn-cs"/>
            </a:rPr>
            <a:t>critical thinking skills</a:t>
          </a:r>
        </a:p>
      </dsp:txBody>
      <dsp:txXfrm>
        <a:off x="110812" y="2256378"/>
        <a:ext cx="2434949" cy="905200"/>
      </dsp:txXfrm>
    </dsp:sp>
    <dsp:sp modelId="{E5BED510-401B-754D-84D6-C2D672E34C92}">
      <dsp:nvSpPr>
        <dsp:cNvPr id="0" name=""/>
        <dsp:cNvSpPr/>
      </dsp:nvSpPr>
      <dsp:spPr>
        <a:xfrm rot="12607056">
          <a:off x="1736242" y="1182585"/>
          <a:ext cx="2091533" cy="436289"/>
        </a:xfrm>
        <a:prstGeom prst="leftArrow">
          <a:avLst>
            <a:gd name="adj1" fmla="val 60000"/>
            <a:gd name="adj2" fmla="val 50000"/>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sp>
    <dsp:sp modelId="{4D4872B1-2E4B-8248-BB58-8B3847DF19E0}">
      <dsp:nvSpPr>
        <dsp:cNvPr id="0" name=""/>
        <dsp:cNvSpPr/>
      </dsp:nvSpPr>
      <dsp:spPr>
        <a:xfrm>
          <a:off x="411017" y="294269"/>
          <a:ext cx="2932813" cy="1163439"/>
        </a:xfrm>
        <a:prstGeom prst="roundRect">
          <a:avLst>
            <a:gd name="adj" fmla="val 10000"/>
          </a:avLst>
        </a:prstGeom>
        <a:solidFill>
          <a:srgbClr val="77A2BB">
            <a:lumMod val="20000"/>
            <a:lumOff val="80000"/>
          </a:srgbClr>
        </a:solidFill>
        <a:ln w="34925" cap="flat" cmpd="sng" algn="in">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47625" rIns="47625" bIns="47625" numCol="1" spcCol="1270" anchor="ctr" anchorCtr="0">
          <a:noAutofit/>
        </a:bodyPr>
        <a:lstStyle/>
        <a:p>
          <a:pPr lvl="0" algn="ctr" defTabSz="1111250">
            <a:lnSpc>
              <a:spcPct val="90000"/>
            </a:lnSpc>
            <a:spcBef>
              <a:spcPct val="0"/>
            </a:spcBef>
            <a:spcAft>
              <a:spcPct val="35000"/>
            </a:spcAft>
            <a:buNone/>
          </a:pPr>
          <a:r>
            <a:rPr lang="en-US" sz="2500" kern="1200" dirty="0">
              <a:solidFill>
                <a:sysClr val="windowText" lastClr="000000"/>
              </a:solidFill>
              <a:latin typeface="Franklin Gothic Book" panose="020B0503020102020204"/>
              <a:ea typeface="+mn-ea"/>
              <a:cs typeface="+mn-cs"/>
            </a:rPr>
            <a:t>profession-specific technical competencies</a:t>
          </a:r>
        </a:p>
      </dsp:txBody>
      <dsp:txXfrm>
        <a:off x="445093" y="328345"/>
        <a:ext cx="2864661" cy="1095287"/>
      </dsp:txXfrm>
    </dsp:sp>
    <dsp:sp modelId="{C48319E7-91EB-5743-8A0A-844117E3AC08}">
      <dsp:nvSpPr>
        <dsp:cNvPr id="0" name=""/>
        <dsp:cNvSpPr/>
      </dsp:nvSpPr>
      <dsp:spPr>
        <a:xfrm rot="16259938">
          <a:off x="4490101" y="815664"/>
          <a:ext cx="1152736" cy="436289"/>
        </a:xfrm>
        <a:prstGeom prst="leftArrow">
          <a:avLst>
            <a:gd name="adj1" fmla="val 60000"/>
            <a:gd name="adj2" fmla="val 50000"/>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sp>
    <dsp:sp modelId="{417C16D6-3D88-A94B-8142-777FCB71EC93}">
      <dsp:nvSpPr>
        <dsp:cNvPr id="0" name=""/>
        <dsp:cNvSpPr/>
      </dsp:nvSpPr>
      <dsp:spPr>
        <a:xfrm>
          <a:off x="3759701" y="-141526"/>
          <a:ext cx="2633634" cy="1198110"/>
        </a:xfrm>
        <a:prstGeom prst="roundRect">
          <a:avLst>
            <a:gd name="adj" fmla="val 10000"/>
          </a:avLst>
        </a:prstGeom>
        <a:solidFill>
          <a:srgbClr val="77A2BB">
            <a:lumMod val="40000"/>
            <a:lumOff val="60000"/>
          </a:srgbClr>
        </a:solidFill>
        <a:ln w="34925" cap="flat" cmpd="sng" algn="in">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47625" rIns="47625" bIns="47625" numCol="1" spcCol="1270" anchor="ctr" anchorCtr="0">
          <a:noAutofit/>
        </a:bodyPr>
        <a:lstStyle/>
        <a:p>
          <a:pPr lvl="0" algn="ctr" defTabSz="1111250">
            <a:lnSpc>
              <a:spcPct val="90000"/>
            </a:lnSpc>
            <a:spcBef>
              <a:spcPct val="0"/>
            </a:spcBef>
            <a:spcAft>
              <a:spcPct val="35000"/>
            </a:spcAft>
            <a:buNone/>
          </a:pPr>
          <a:r>
            <a:rPr lang="en-US" sz="2500" kern="1200" dirty="0">
              <a:solidFill>
                <a:sysClr val="windowText" lastClr="000000"/>
              </a:solidFill>
              <a:latin typeface="Franklin Gothic Book" panose="020B0503020102020204"/>
              <a:ea typeface="+mn-ea"/>
              <a:cs typeface="+mn-cs"/>
            </a:rPr>
            <a:t>collaborative , communication, and writing  skills</a:t>
          </a:r>
        </a:p>
      </dsp:txBody>
      <dsp:txXfrm>
        <a:off x="3794792" y="-106435"/>
        <a:ext cx="2563452" cy="1127928"/>
      </dsp:txXfrm>
    </dsp:sp>
    <dsp:sp modelId="{97E30240-8DC0-304A-9C4B-482AC3A6326D}">
      <dsp:nvSpPr>
        <dsp:cNvPr id="0" name=""/>
        <dsp:cNvSpPr/>
      </dsp:nvSpPr>
      <dsp:spPr>
        <a:xfrm rot="19834567">
          <a:off x="6269198" y="1173812"/>
          <a:ext cx="2206244" cy="436289"/>
        </a:xfrm>
        <a:prstGeom prst="leftArrow">
          <a:avLst>
            <a:gd name="adj1" fmla="val 60000"/>
            <a:gd name="adj2" fmla="val 50000"/>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sp>
    <dsp:sp modelId="{775D7BE5-CDD6-8946-A70F-4D8788003057}">
      <dsp:nvSpPr>
        <dsp:cNvPr id="0" name=""/>
        <dsp:cNvSpPr/>
      </dsp:nvSpPr>
      <dsp:spPr>
        <a:xfrm>
          <a:off x="6857559" y="268310"/>
          <a:ext cx="2951180" cy="1163439"/>
        </a:xfrm>
        <a:prstGeom prst="roundRect">
          <a:avLst>
            <a:gd name="adj" fmla="val 10000"/>
          </a:avLst>
        </a:prstGeom>
        <a:solidFill>
          <a:srgbClr val="77A2BB">
            <a:lumMod val="40000"/>
            <a:lumOff val="60000"/>
          </a:srgbClr>
        </a:solidFill>
        <a:ln w="34925" cap="flat" cmpd="sng" algn="in">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47625" rIns="47625" bIns="47625" numCol="1" spcCol="1270" anchor="ctr" anchorCtr="0">
          <a:noAutofit/>
        </a:bodyPr>
        <a:lstStyle/>
        <a:p>
          <a:pPr lvl="0" algn="ctr" defTabSz="1111250">
            <a:lnSpc>
              <a:spcPct val="90000"/>
            </a:lnSpc>
            <a:spcBef>
              <a:spcPct val="0"/>
            </a:spcBef>
            <a:spcAft>
              <a:spcPct val="35000"/>
            </a:spcAft>
            <a:buNone/>
          </a:pPr>
          <a:r>
            <a:rPr lang="en-US" sz="2500" kern="1200" dirty="0">
              <a:solidFill>
                <a:sysClr val="windowText" lastClr="000000"/>
              </a:solidFill>
              <a:latin typeface="Franklin Gothic Book" panose="020B0503020102020204"/>
              <a:ea typeface="+mn-ea"/>
              <a:cs typeface="+mn-cs"/>
            </a:rPr>
            <a:t>development of a life-long learner mentality</a:t>
          </a:r>
        </a:p>
      </dsp:txBody>
      <dsp:txXfrm>
        <a:off x="6891635" y="302386"/>
        <a:ext cx="2883028" cy="1095287"/>
      </dsp:txXfrm>
    </dsp:sp>
    <dsp:sp modelId="{86BBB2B5-8D1D-B640-993D-4A10B3481A14}">
      <dsp:nvSpPr>
        <dsp:cNvPr id="0" name=""/>
        <dsp:cNvSpPr/>
      </dsp:nvSpPr>
      <dsp:spPr>
        <a:xfrm rot="21374669">
          <a:off x="6879794" y="2307117"/>
          <a:ext cx="1912602" cy="436289"/>
        </a:xfrm>
        <a:prstGeom prst="leftArrow">
          <a:avLst>
            <a:gd name="adj1" fmla="val 60000"/>
            <a:gd name="adj2" fmla="val 50000"/>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sp>
    <dsp:sp modelId="{A5DCFDC0-F66F-024E-AB93-6E9AD18EE91F}">
      <dsp:nvSpPr>
        <dsp:cNvPr id="0" name=""/>
        <dsp:cNvSpPr/>
      </dsp:nvSpPr>
      <dsp:spPr>
        <a:xfrm>
          <a:off x="7415609" y="1784503"/>
          <a:ext cx="2749469" cy="1356244"/>
        </a:xfrm>
        <a:prstGeom prst="roundRect">
          <a:avLst>
            <a:gd name="adj" fmla="val 10000"/>
          </a:avLst>
        </a:prstGeom>
        <a:solidFill>
          <a:srgbClr val="77A2BB">
            <a:lumMod val="20000"/>
            <a:lumOff val="80000"/>
          </a:srgbClr>
        </a:solidFill>
        <a:ln w="34925" cap="flat" cmpd="sng" algn="in">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47625" rIns="47625" bIns="47625" numCol="1" spcCol="1270" anchor="ctr" anchorCtr="0">
          <a:noAutofit/>
        </a:bodyPr>
        <a:lstStyle/>
        <a:p>
          <a:pPr lvl="0" algn="ctr" defTabSz="1111250">
            <a:lnSpc>
              <a:spcPct val="90000"/>
            </a:lnSpc>
            <a:spcBef>
              <a:spcPct val="0"/>
            </a:spcBef>
            <a:spcAft>
              <a:spcPct val="35000"/>
            </a:spcAft>
            <a:buNone/>
          </a:pPr>
          <a:r>
            <a:rPr lang="en-US" sz="2500" kern="1200" dirty="0">
              <a:solidFill>
                <a:sysClr val="windowText" lastClr="000000"/>
              </a:solidFill>
              <a:latin typeface="Franklin Gothic Book" panose="020B0503020102020204"/>
              <a:ea typeface="+mn-ea"/>
              <a:cs typeface="+mn-cs"/>
            </a:rPr>
            <a:t>confidence with understanding and applying research</a:t>
          </a:r>
        </a:p>
      </dsp:txBody>
      <dsp:txXfrm>
        <a:off x="7455332" y="1824226"/>
        <a:ext cx="2670023" cy="127679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25A535-3869-2A43-B74D-0B6513491630}">
      <dsp:nvSpPr>
        <dsp:cNvPr id="0" name=""/>
        <dsp:cNvSpPr/>
      </dsp:nvSpPr>
      <dsp:spPr>
        <a:xfrm>
          <a:off x="-2854984" y="-439980"/>
          <a:ext cx="3406592" cy="3406592"/>
        </a:xfrm>
        <a:prstGeom prst="blockArc">
          <a:avLst>
            <a:gd name="adj1" fmla="val 18900000"/>
            <a:gd name="adj2" fmla="val 2700000"/>
            <a:gd name="adj3" fmla="val 634"/>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0E96FF-F5DB-E249-B7FF-FE072ABC87D6}">
      <dsp:nvSpPr>
        <dsp:cNvPr id="0" name=""/>
        <dsp:cNvSpPr/>
      </dsp:nvSpPr>
      <dsp:spPr>
        <a:xfrm>
          <a:off x="354658" y="252663"/>
          <a:ext cx="9228297" cy="505326"/>
        </a:xfrm>
        <a:prstGeom prst="rect">
          <a:avLst/>
        </a:prstGeom>
        <a:solidFill>
          <a:schemeClr val="accent1">
            <a:hueOff val="0"/>
            <a:satOff val="0"/>
            <a:lumOff val="0"/>
            <a:alphaOff val="0"/>
          </a:schemeClr>
        </a:solidFill>
        <a:ln w="127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1103" tIns="60960" rIns="60960" bIns="60960" numCol="1" spcCol="1270" anchor="ctr" anchorCtr="0">
          <a:noAutofit/>
        </a:bodyPr>
        <a:lstStyle/>
        <a:p>
          <a:pPr lvl="0" algn="l" defTabSz="1066800">
            <a:lnSpc>
              <a:spcPct val="90000"/>
            </a:lnSpc>
            <a:spcBef>
              <a:spcPct val="0"/>
            </a:spcBef>
            <a:spcAft>
              <a:spcPct val="35000"/>
            </a:spcAft>
          </a:pPr>
          <a:r>
            <a:rPr lang="en-US" sz="2400" kern="1200" dirty="0"/>
            <a:t>Part of a stand alone course</a:t>
          </a:r>
        </a:p>
      </dsp:txBody>
      <dsp:txXfrm>
        <a:off x="354658" y="252663"/>
        <a:ext cx="9228297" cy="505326"/>
      </dsp:txXfrm>
    </dsp:sp>
    <dsp:sp modelId="{31498FAC-F282-D240-AE85-8E39B7B5B357}">
      <dsp:nvSpPr>
        <dsp:cNvPr id="0" name=""/>
        <dsp:cNvSpPr/>
      </dsp:nvSpPr>
      <dsp:spPr>
        <a:xfrm>
          <a:off x="38829" y="189497"/>
          <a:ext cx="631657" cy="631657"/>
        </a:xfrm>
        <a:prstGeom prst="rightArrow">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5ADCFBC-235D-1147-96AD-A6879B94F95B}">
      <dsp:nvSpPr>
        <dsp:cNvPr id="0" name=""/>
        <dsp:cNvSpPr/>
      </dsp:nvSpPr>
      <dsp:spPr>
        <a:xfrm>
          <a:off x="538344" y="1010652"/>
          <a:ext cx="9044611" cy="505326"/>
        </a:xfrm>
        <a:prstGeom prst="rect">
          <a:avLst/>
        </a:prstGeom>
        <a:solidFill>
          <a:schemeClr val="accent1">
            <a:hueOff val="0"/>
            <a:satOff val="0"/>
            <a:lumOff val="0"/>
            <a:alphaOff val="0"/>
          </a:schemeClr>
        </a:solidFill>
        <a:ln w="127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1103" tIns="60960" rIns="60960" bIns="60960" numCol="1" spcCol="1270" anchor="ctr" anchorCtr="0">
          <a:noAutofit/>
        </a:bodyPr>
        <a:lstStyle/>
        <a:p>
          <a:pPr lvl="0" algn="l" defTabSz="1066800">
            <a:lnSpc>
              <a:spcPct val="90000"/>
            </a:lnSpc>
            <a:spcBef>
              <a:spcPct val="0"/>
            </a:spcBef>
            <a:spcAft>
              <a:spcPct val="35000"/>
            </a:spcAft>
          </a:pPr>
          <a:r>
            <a:rPr lang="en-US" sz="2400" kern="1200" dirty="0">
              <a:solidFill>
                <a:schemeClr val="tx1"/>
              </a:solidFill>
            </a:rPr>
            <a:t>Embedded within other coursework</a:t>
          </a:r>
        </a:p>
      </dsp:txBody>
      <dsp:txXfrm>
        <a:off x="538344" y="1010652"/>
        <a:ext cx="9044611" cy="505326"/>
      </dsp:txXfrm>
    </dsp:sp>
    <dsp:sp modelId="{6D9AD5E7-D8A6-F542-A269-D14B7E424FDF}">
      <dsp:nvSpPr>
        <dsp:cNvPr id="0" name=""/>
        <dsp:cNvSpPr/>
      </dsp:nvSpPr>
      <dsp:spPr>
        <a:xfrm>
          <a:off x="222515" y="947486"/>
          <a:ext cx="631657" cy="631657"/>
        </a:xfrm>
        <a:prstGeom prst="rightArrow">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E38453E-9ACA-7D44-A371-F152993142B9}">
      <dsp:nvSpPr>
        <dsp:cNvPr id="0" name=""/>
        <dsp:cNvSpPr/>
      </dsp:nvSpPr>
      <dsp:spPr>
        <a:xfrm>
          <a:off x="354658" y="1768641"/>
          <a:ext cx="9228297" cy="50532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1103" tIns="60960" rIns="60960" bIns="60960" numCol="1" spcCol="1270" anchor="ctr" anchorCtr="0">
          <a:noAutofit/>
        </a:bodyPr>
        <a:lstStyle/>
        <a:p>
          <a:pPr lvl="0" algn="l" defTabSz="1066800">
            <a:lnSpc>
              <a:spcPct val="90000"/>
            </a:lnSpc>
            <a:spcBef>
              <a:spcPct val="0"/>
            </a:spcBef>
            <a:spcAft>
              <a:spcPct val="35000"/>
            </a:spcAft>
          </a:pPr>
          <a:r>
            <a:rPr lang="en-US" sz="2400" kern="1200" dirty="0"/>
            <a:t>Series of courses throughout the curriculum</a:t>
          </a:r>
        </a:p>
      </dsp:txBody>
      <dsp:txXfrm>
        <a:off x="354658" y="1768641"/>
        <a:ext cx="9228297" cy="505326"/>
      </dsp:txXfrm>
    </dsp:sp>
    <dsp:sp modelId="{A1930BB8-F815-2747-9F76-5E4AF6C4B8F9}">
      <dsp:nvSpPr>
        <dsp:cNvPr id="0" name=""/>
        <dsp:cNvSpPr/>
      </dsp:nvSpPr>
      <dsp:spPr>
        <a:xfrm>
          <a:off x="38829" y="1705475"/>
          <a:ext cx="631657" cy="631657"/>
        </a:xfrm>
        <a:prstGeom prst="rightArrow">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F704A3-A285-F345-AC3A-161F9EA920B0}" type="datetimeFigureOut">
              <a:rPr lang="en-US" smtClean="0"/>
              <a:t>5/3/2019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4B1348-A4D6-F44B-AA0A-A3B84422C028}" type="slidenum">
              <a:rPr lang="en-US" smtClean="0"/>
              <a:t>‹#›</a:t>
            </a:fld>
            <a:endParaRPr lang="en-US"/>
          </a:p>
        </p:txBody>
      </p:sp>
    </p:spTree>
    <p:extLst>
      <p:ext uri="{BB962C8B-B14F-4D97-AF65-F5344CB8AC3E}">
        <p14:creationId xmlns:p14="http://schemas.microsoft.com/office/powerpoint/2010/main" val="1890451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B4B1348-A4D6-F44B-AA0A-A3B84422C028}" type="slidenum">
              <a:rPr lang="en-US" smtClean="0"/>
              <a:t>1</a:t>
            </a:fld>
            <a:endParaRPr lang="en-US" dirty="0"/>
          </a:p>
        </p:txBody>
      </p:sp>
    </p:spTree>
    <p:extLst>
      <p:ext uri="{BB962C8B-B14F-4D97-AF65-F5344CB8AC3E}">
        <p14:creationId xmlns:p14="http://schemas.microsoft.com/office/powerpoint/2010/main" val="33865868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kern="1200" dirty="0" smtClean="0">
                <a:effectLst/>
                <a:latin typeface="+mn-lt"/>
                <a:ea typeface="+mn-ea"/>
                <a:cs typeface="+mn-cs"/>
              </a:rPr>
              <a:t>As stated in ACOTE Standard D.1.2. </a:t>
            </a:r>
            <a:r>
              <a:rPr lang="en-US" sz="1200" dirty="0" smtClean="0"/>
              <a:t>The doctoral capstone coordinator will:</a:t>
            </a:r>
          </a:p>
          <a:p>
            <a:pPr marL="0" indent="0">
              <a:buNone/>
            </a:pPr>
            <a:endParaRPr lang="en-US" sz="1200" dirty="0" smtClean="0"/>
          </a:p>
          <a:p>
            <a:pPr marL="0" indent="0">
              <a:buNone/>
            </a:pPr>
            <a:r>
              <a:rPr lang="en-US" sz="1200" dirty="0" smtClean="0"/>
              <a:t>“Ensure that the doctoral capstone is designed through collaboration of the faculty and student, and provided in setting(s) consistent with the program’s curriculum design, including individualized specific objectives and plans for supervision.”</a:t>
            </a:r>
            <a:endParaRPr lang="en-US" sz="1200" kern="1200" dirty="0" smtClean="0">
              <a:solidFill>
                <a:srgbClr val="FF0000"/>
              </a:solidFill>
              <a:effectLst/>
              <a:latin typeface="+mn-lt"/>
              <a:ea typeface="+mn-ea"/>
              <a:cs typeface="+mn-cs"/>
            </a:endParaRPr>
          </a:p>
          <a:p>
            <a:endParaRPr lang="en-US" sz="1200" kern="1200" dirty="0" smtClean="0">
              <a:solidFill>
                <a:srgbClr val="FF0000"/>
              </a:solidFill>
              <a:effectLst/>
              <a:latin typeface="+mn-lt"/>
              <a:ea typeface="+mn-ea"/>
              <a:cs typeface="+mn-cs"/>
            </a:endParaRPr>
          </a:p>
          <a:p>
            <a:pPr marL="171450" indent="-171450">
              <a:buFont typeface="Arial"/>
              <a:buChar char="•"/>
            </a:pPr>
            <a:r>
              <a:rPr lang="en-US" sz="1200" kern="1200" dirty="0" smtClean="0">
                <a:effectLst/>
                <a:latin typeface="+mn-lt"/>
                <a:ea typeface="+mn-ea"/>
                <a:cs typeface="+mn-cs"/>
              </a:rPr>
              <a:t>The doctoral</a:t>
            </a:r>
            <a:r>
              <a:rPr lang="en-US" sz="1200" kern="1200" baseline="0" dirty="0" smtClean="0">
                <a:effectLst/>
                <a:latin typeface="+mn-lt"/>
                <a:ea typeface="+mn-ea"/>
                <a:cs typeface="+mn-cs"/>
              </a:rPr>
              <a:t> capstone should include a collaborative process between the faculty and the student.  </a:t>
            </a:r>
          </a:p>
          <a:p>
            <a:pPr marL="171450" indent="-171450">
              <a:buFont typeface="Arial"/>
              <a:buChar char="•"/>
            </a:pPr>
            <a:r>
              <a:rPr lang="en-US" sz="1200" kern="1200" baseline="0" dirty="0" smtClean="0">
                <a:effectLst/>
                <a:latin typeface="+mn-lt"/>
                <a:ea typeface="+mn-ea"/>
                <a:cs typeface="+mn-cs"/>
              </a:rPr>
              <a:t>T</a:t>
            </a:r>
            <a:r>
              <a:rPr lang="en-US" sz="1200" kern="1200" dirty="0" smtClean="0">
                <a:effectLst/>
                <a:latin typeface="+mn-lt"/>
                <a:ea typeface="+mn-ea"/>
                <a:cs typeface="+mn-cs"/>
              </a:rPr>
              <a:t>he doctoral capstone</a:t>
            </a:r>
            <a:r>
              <a:rPr lang="en-US" sz="1200" kern="1200" baseline="0" dirty="0" smtClean="0">
                <a:effectLst/>
                <a:latin typeface="+mn-lt"/>
                <a:ea typeface="+mn-ea"/>
                <a:cs typeface="+mn-cs"/>
              </a:rPr>
              <a:t> may be an avenue </a:t>
            </a:r>
            <a:r>
              <a:rPr lang="en-US" sz="1200" kern="1200" dirty="0" smtClean="0">
                <a:effectLst/>
                <a:latin typeface="+mn-lt"/>
                <a:ea typeface="+mn-ea"/>
                <a:cs typeface="+mn-cs"/>
              </a:rPr>
              <a:t>of encouraging entry-level students to become future leaders contributing to the profession of occupational therapy. </a:t>
            </a:r>
          </a:p>
          <a:p>
            <a:pPr marL="171450" indent="-171450">
              <a:buFont typeface="Arial"/>
              <a:buChar char="•"/>
            </a:pPr>
            <a:r>
              <a:rPr lang="en-US" sz="1200" kern="1200" dirty="0" smtClean="0">
                <a:effectLst/>
                <a:latin typeface="+mn-lt"/>
                <a:ea typeface="+mn-ea"/>
                <a:cs typeface="+mn-cs"/>
              </a:rPr>
              <a:t>As noted earlier, given changing patterns of health care, occupational therapy practice of the future will require therapists to be autonomous decision-makers.</a:t>
            </a:r>
          </a:p>
          <a:p>
            <a:pPr marL="171450" indent="-171450">
              <a:buFont typeface="Arial"/>
              <a:buChar char="•"/>
            </a:pPr>
            <a:r>
              <a:rPr lang="en-US" sz="1200" kern="1200" dirty="0" smtClean="0">
                <a:effectLst/>
                <a:latin typeface="+mn-lt"/>
                <a:ea typeface="+mn-ea"/>
                <a:cs typeface="+mn-cs"/>
              </a:rPr>
              <a:t>The Capstone Experience</a:t>
            </a:r>
            <a:r>
              <a:rPr lang="en-US" sz="1200" kern="1200" baseline="0" dirty="0" smtClean="0">
                <a:effectLst/>
                <a:latin typeface="+mn-lt"/>
                <a:ea typeface="+mn-ea"/>
                <a:cs typeface="+mn-cs"/>
              </a:rPr>
              <a:t> should </a:t>
            </a:r>
            <a:r>
              <a:rPr lang="en-US" sz="1200" kern="1200" dirty="0" smtClean="0">
                <a:effectLst/>
                <a:latin typeface="+mn-lt"/>
                <a:ea typeface="+mn-ea"/>
                <a:cs typeface="+mn-cs"/>
              </a:rPr>
              <a:t>prepare the student for future leadership and for autonomous decision-making by encouraging the student to plan and pursue a highly individualized semester of study. </a:t>
            </a:r>
          </a:p>
          <a:p>
            <a:pPr marL="171450" indent="-171450">
              <a:buFont typeface="Arial"/>
              <a:buChar char="•"/>
            </a:pPr>
            <a:r>
              <a:rPr lang="en-US" sz="1200" kern="1200" dirty="0" smtClean="0">
                <a:effectLst/>
                <a:latin typeface="+mn-lt"/>
                <a:ea typeface="+mn-ea"/>
                <a:cs typeface="+mn-cs"/>
              </a:rPr>
              <a:t>The student must receive mentorship by</a:t>
            </a:r>
            <a:r>
              <a:rPr lang="en-US" sz="1200" kern="1200" baseline="0" dirty="0" smtClean="0">
                <a:effectLst/>
                <a:latin typeface="+mn-lt"/>
                <a:ea typeface="+mn-ea"/>
                <a:cs typeface="+mn-cs"/>
              </a:rPr>
              <a:t> individuals at his or her Capstone site </a:t>
            </a:r>
            <a:r>
              <a:rPr lang="en-US" sz="1200" kern="1200" dirty="0" smtClean="0">
                <a:effectLst/>
              </a:rPr>
              <a:t>as well as by academic faculty.</a:t>
            </a:r>
            <a:endParaRPr lang="en-US" dirty="0" smtClean="0"/>
          </a:p>
          <a:p>
            <a:pPr marL="0" indent="0">
              <a:buNone/>
            </a:pPr>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10</a:t>
            </a:fld>
            <a:endParaRPr lang="en-US" dirty="0"/>
          </a:p>
        </p:txBody>
      </p:sp>
    </p:spTree>
    <p:extLst>
      <p:ext uri="{BB962C8B-B14F-4D97-AF65-F5344CB8AC3E}">
        <p14:creationId xmlns:p14="http://schemas.microsoft.com/office/powerpoint/2010/main" val="11400839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As stated in Standard</a:t>
            </a:r>
            <a:r>
              <a:rPr lang="en-US" baseline="0" dirty="0" smtClean="0"/>
              <a:t> D.1.2., </a:t>
            </a:r>
            <a:r>
              <a:rPr lang="en-US" sz="1200" dirty="0" smtClean="0"/>
              <a:t>the doctoral capstone is designed through collaboration of the faculty and student.</a:t>
            </a:r>
            <a:r>
              <a:rPr lang="en-US" sz="1200" baseline="0" dirty="0" smtClean="0"/>
              <a:t>  </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en-US" sz="1200" baseline="0" dirty="0" smtClean="0"/>
              <a:t>Faculty must be part of the process.  </a:t>
            </a:r>
            <a:r>
              <a:rPr lang="en-US" dirty="0" smtClean="0"/>
              <a:t>Faculty</a:t>
            </a:r>
            <a:r>
              <a:rPr lang="en-US" baseline="0" dirty="0" smtClean="0"/>
              <a:t> must talk the talk!  </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en-US" baseline="0" dirty="0" smtClean="0"/>
              <a:t>It helps if the terms used to refer to the Doctoral Capstone are different from the terms used to discuss fieldwork or other general terms.  </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en-US" baseline="0" dirty="0" smtClean="0"/>
              <a:t>For example, practicum hours versus fieldwork hours, site mentor versus fieldwork supervisor, faculty mentor versus course instructor, professional development seminar versus fieldwork seminar and dissemination versus term paper.  </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en-US" baseline="0" dirty="0" smtClean="0"/>
              <a:t>These terms should be unique to your program and terms that everyone involved with the program understands.  </a:t>
            </a:r>
            <a:endParaRPr lang="en-US" dirty="0" smtClean="0"/>
          </a:p>
          <a:p>
            <a:endParaRPr lang="en-US" dirty="0"/>
          </a:p>
        </p:txBody>
      </p:sp>
      <p:sp>
        <p:nvSpPr>
          <p:cNvPr id="4" name="Slide Number Placeholder 3"/>
          <p:cNvSpPr>
            <a:spLocks noGrp="1"/>
          </p:cNvSpPr>
          <p:nvPr>
            <p:ph type="sldNum" sz="quarter" idx="10"/>
          </p:nvPr>
        </p:nvSpPr>
        <p:spPr/>
        <p:txBody>
          <a:bodyPr/>
          <a:lstStyle/>
          <a:p>
            <a:fld id="{CB4B1348-A4D6-F44B-AA0A-A3B84422C028}" type="slidenum">
              <a:rPr lang="en-US" smtClean="0"/>
              <a:t>11</a:t>
            </a:fld>
            <a:endParaRPr lang="en-US"/>
          </a:p>
        </p:txBody>
      </p:sp>
    </p:spTree>
    <p:extLst>
      <p:ext uri="{BB962C8B-B14F-4D97-AF65-F5344CB8AC3E}">
        <p14:creationId xmlns:p14="http://schemas.microsoft.com/office/powerpoint/2010/main" val="17215385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stated in Standard D.1.2., the capstone coordinator must ensure that the doctoral capstone is designed through collaboration of the faculty and student . </a:t>
            </a:r>
          </a:p>
          <a:p>
            <a:pPr marL="171450" indent="-171450">
              <a:buFont typeface="Arial"/>
              <a:buChar char="•"/>
            </a:pPr>
            <a:r>
              <a:rPr lang="en-US" dirty="0" smtClean="0"/>
              <a:t> Students must be part of the process.  Encourage the student to actualize his or her own vision…No one is wise enough to dictate another’s vision.  </a:t>
            </a:r>
          </a:p>
          <a:p>
            <a:pPr marL="171450" indent="-171450">
              <a:buFont typeface="Arial"/>
              <a:buChar char="•"/>
            </a:pPr>
            <a:r>
              <a:rPr lang="en-US" dirty="0" smtClean="0"/>
              <a:t>Ask the student what he or she wants to do in occupational therapy, more than anything else. </a:t>
            </a:r>
          </a:p>
          <a:p>
            <a:pPr marL="171450" indent="-171450">
              <a:buFont typeface="Arial"/>
              <a:buChar char="•"/>
            </a:pPr>
            <a:r>
              <a:rPr lang="en-US" dirty="0" smtClean="0"/>
              <a:t> Collaborate with the student to determine experiences that will allow him or her in-depth exposure in his or her areas of interest.</a:t>
            </a:r>
          </a:p>
          <a:p>
            <a:endParaRPr lang="en-US" dirty="0"/>
          </a:p>
        </p:txBody>
      </p:sp>
      <p:sp>
        <p:nvSpPr>
          <p:cNvPr id="4" name="Slide Number Placeholder 3"/>
          <p:cNvSpPr>
            <a:spLocks noGrp="1"/>
          </p:cNvSpPr>
          <p:nvPr>
            <p:ph type="sldNum" sz="quarter" idx="10"/>
          </p:nvPr>
        </p:nvSpPr>
        <p:spPr/>
        <p:txBody>
          <a:bodyPr/>
          <a:lstStyle/>
          <a:p>
            <a:fld id="{CB4B1348-A4D6-F44B-AA0A-A3B84422C028}" type="slidenum">
              <a:rPr lang="en-US" smtClean="0"/>
              <a:t>12</a:t>
            </a:fld>
            <a:endParaRPr lang="en-US"/>
          </a:p>
        </p:txBody>
      </p:sp>
    </p:spTree>
    <p:extLst>
      <p:ext uri="{BB962C8B-B14F-4D97-AF65-F5344CB8AC3E}">
        <p14:creationId xmlns:p14="http://schemas.microsoft.com/office/powerpoint/2010/main" val="5261171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Keep in mind that the doctoral capstone is not a third fieldwork.  </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en-US" dirty="0" smtClean="0"/>
              <a:t>It may be wise for program’s to develop a separate capstone manual that defines the expectations of students.  </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en-US" dirty="0" smtClean="0"/>
              <a:t>Possibly define some of the responsibilities of the student in regard to reading reflections, writing, or policies for the </a:t>
            </a:r>
            <a:r>
              <a:rPr lang="en-US" dirty="0"/>
              <a:t> </a:t>
            </a:r>
            <a:r>
              <a:rPr lang="en-US" dirty="0" smtClean="0"/>
              <a:t>Capstone experience and Capstone project.</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en-US" dirty="0" smtClean="0"/>
              <a:t>For fieldwork, it is not uncommon that programs use a standard evaluation developed by AOTA.  </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en-US" dirty="0" smtClean="0"/>
              <a:t>For the doctoral capstone, program’s have the opportunity to create evaluations that match the unique goals of each student. Maybe developing an evaluation to match the unique goals of each student, could be the responsibility of the student during the capstone planning process. </a:t>
            </a:r>
          </a:p>
          <a:p>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13</a:t>
            </a:fld>
            <a:endParaRPr lang="en-US"/>
          </a:p>
        </p:txBody>
      </p:sp>
    </p:spTree>
    <p:extLst>
      <p:ext uri="{BB962C8B-B14F-4D97-AF65-F5344CB8AC3E}">
        <p14:creationId xmlns:p14="http://schemas.microsoft.com/office/powerpoint/2010/main" val="6780430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chart provides a visual comparison of Level II Fieldwork and the Doctoral Capstone in relation to primary learning goals, supervision criteria, duration of required weeks, and evaluation.  </a:t>
            </a:r>
            <a:endParaRPr lang="en-US" dirty="0"/>
          </a:p>
        </p:txBody>
      </p:sp>
      <p:sp>
        <p:nvSpPr>
          <p:cNvPr id="4" name="Slide Number Placeholder 3"/>
          <p:cNvSpPr>
            <a:spLocks noGrp="1"/>
          </p:cNvSpPr>
          <p:nvPr>
            <p:ph type="sldNum" sz="quarter" idx="10"/>
          </p:nvPr>
        </p:nvSpPr>
        <p:spPr/>
        <p:txBody>
          <a:bodyPr/>
          <a:lstStyle/>
          <a:p>
            <a:fld id="{CB4B1348-A4D6-F44B-AA0A-A3B84422C028}" type="slidenum">
              <a:rPr lang="en-US" smtClean="0"/>
              <a:t>14</a:t>
            </a:fld>
            <a:endParaRPr lang="en-US"/>
          </a:p>
        </p:txBody>
      </p:sp>
    </p:spTree>
    <p:extLst>
      <p:ext uri="{BB962C8B-B14F-4D97-AF65-F5344CB8AC3E}">
        <p14:creationId xmlns:p14="http://schemas.microsoft.com/office/powerpoint/2010/main" val="19946931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609342"/>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As stated in ACOTE Standard D.1.3. The doctoral capstone coordinator will: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“Ensure that preparation for the  capstone project includes a literature review, needs assessment, goals and objectives, and an evaluation plan. Preparation should align with the curriculum design and sequence and is completed prior to the commencement of the 14-week doctoral capstone experience.”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en-US" dirty="0" smtClean="0"/>
              <a:t>As a program, you will need to decide where in your curriculum you will prepare your students for the doctoral capstone project.  This preparation should align with your curriculum design and sequence of courses in your program.  Preparation for the capstone project must occur prior to the 14-week doctoral capstone experience.  This preparation must include, at a minimum, a literature review, a needs assessment, goals, objectives, and an evaluation plan of the doctoral capstone project.  </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en-US" dirty="0" smtClean="0"/>
              <a:t>As noted earlier in this presentation, the goal of the doctoral capstone is to provide an in-depth exposure to one or more of the following: clinical practice skills, research skills, administration, leadership, program and policy development, advocacy, education, and theory development. So for example, let’s say your program only wants to focus on program development and policy. In various courses in your doctoral-level program, students should be learning how to do a literature review, a needs assessment, and of course somewhere in your curriculum they are learning how to write goals and objectives as well as, how to create an evaluation plan. Learning these skills will help students develop a plan for their doctoral capstone project.  </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en-US" dirty="0" smtClean="0"/>
              <a:t>Students can develop this doctoral capstone project plan but not execute this plan until they are actually at the site where they will be performing their doctoral capstone experience.  Please note that I said “a doctoral capstone plan” not a doctoral capstone project.  </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en-US" dirty="0" smtClean="0"/>
              <a:t>Again, the student’s actual doctoral capstone project will be developed during his or her doctoral capstone experience.  During the didactic portion of your program you may also decide to develop some type of seminar courses that introduce the administrative portions of the capstone experience and capstone project.  Again, what I have discussed here are only examples. </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en-US" dirty="0" smtClean="0"/>
              <a:t> As a faculty, you will need to decide what type of doctoral capstone projects you will open up to your students that align with your curriculum design and sequence of courses.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15</a:t>
            </a:fld>
            <a:endParaRPr lang="en-US" dirty="0"/>
          </a:p>
        </p:txBody>
      </p:sp>
    </p:spTree>
    <p:extLst>
      <p:ext uri="{BB962C8B-B14F-4D97-AF65-F5344CB8AC3E}">
        <p14:creationId xmlns:p14="http://schemas.microsoft.com/office/powerpoint/2010/main" val="28517095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smtClean="0"/>
              <a:t>As noted in the previous slide, as a program you may want to introduce the administrative portions of the capstone experience and capstone project in an organized fashion.  Some programs start introducing the doctoral capstone during the first semester of the program while others may introduce the doctoral capstone at the end of the first year. Again, this is up to you as a program. </a:t>
            </a:r>
          </a:p>
          <a:p>
            <a:pPr marL="171450" indent="-171450">
              <a:buFont typeface="Arial"/>
              <a:buChar char="•"/>
            </a:pPr>
            <a:r>
              <a:rPr lang="en-US" dirty="0" smtClean="0"/>
              <a:t> From personal experience as a Capstone Coordinator, after my introduction process of the doctoral capstone, I have witnessed a gradual transformation from orientation of the doctoral capstone to ownership of the doctoral capstone.  </a:t>
            </a:r>
          </a:p>
          <a:p>
            <a:pPr marL="171450" indent="-171450">
              <a:buFont typeface="Arial"/>
              <a:buChar char="•"/>
            </a:pPr>
            <a:r>
              <a:rPr lang="en-US" dirty="0" smtClean="0"/>
              <a:t>The design of our curriculum and sequence of courses encourages more intense, individualized planning as students progress through our program.</a:t>
            </a:r>
          </a:p>
          <a:p>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16</a:t>
            </a:fld>
            <a:endParaRPr lang="en-US"/>
          </a:p>
        </p:txBody>
      </p:sp>
    </p:spTree>
    <p:extLst>
      <p:ext uri="{BB962C8B-B14F-4D97-AF65-F5344CB8AC3E}">
        <p14:creationId xmlns:p14="http://schemas.microsoft.com/office/powerpoint/2010/main" val="7602568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642185"/>
          </a:xfrm>
        </p:spPr>
        <p:txBody>
          <a:bodyPr/>
          <a:lstStyle/>
          <a:p>
            <a:r>
              <a:rPr lang="en-US" dirty="0" smtClean="0"/>
              <a:t>In example #3, five of the courses listed are shared by the Academic Fieldwork Coordinator and the Capstone Coordinator.  I will only focus on the capstone content that is presented in each of the five Fieldwork and Professional Development courses. It is important to note that all of the other courses in the curriculum (dealing with occupational therapy theory, models of practice, research, and advocacy) also contribute to the doctoral capstone, though less directly than the courses listed here. A summary of the semester-by-semester sequence for planning and carrying out the doctoral capstone is as follows:</a:t>
            </a:r>
          </a:p>
          <a:p>
            <a:endParaRPr lang="en-US" dirty="0" smtClean="0"/>
          </a:p>
          <a:p>
            <a:r>
              <a:rPr lang="en-US" dirty="0" smtClean="0"/>
              <a:t>In the Fieldwork and Professional Development I course, the Capstone Experience is introduced. The relationships between Level I Fieldwork, Level II Fieldwork, and the Capstone Experience are examined. Students are oriented to a portfolio assignment, which documents the student's major accomplishments over the entire course of the program. The portfolio assignment comes to final fruition in the Mentored Studies course during last semester of the program. </a:t>
            </a:r>
          </a:p>
          <a:p>
            <a:endParaRPr lang="en-US" dirty="0" smtClean="0"/>
          </a:p>
          <a:p>
            <a:r>
              <a:rPr lang="en-US" dirty="0" smtClean="0"/>
              <a:t>As noted earlier in this webinar, I will discuss an example of how student’s could complete 20% of the 560 hours off site from their mentored practice setting(s).  This discussion will include a more detailed description of the Mentored Studies course.</a:t>
            </a:r>
          </a:p>
          <a:p>
            <a:endParaRPr lang="en-US" dirty="0" smtClean="0"/>
          </a:p>
          <a:p>
            <a:r>
              <a:rPr lang="en-US" dirty="0" smtClean="0"/>
              <a:t>Fieldwork and Professional Development II introduces the course sequence of the Capstone Experience to prepare students for future decision-making. Students learn how the planning of the Capstone Experience is in their own hands, with mentorship provided. During finals week, all students attend the Capstone Presentations of third-year, graduating students. </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CB4B1348-A4D6-F44B-AA0A-A3B84422C028}" type="slidenum">
              <a:rPr lang="en-US" smtClean="0"/>
              <a:t>17</a:t>
            </a:fld>
            <a:endParaRPr lang="en-US"/>
          </a:p>
        </p:txBody>
      </p:sp>
    </p:spTree>
    <p:extLst>
      <p:ext uri="{BB962C8B-B14F-4D97-AF65-F5344CB8AC3E}">
        <p14:creationId xmlns:p14="http://schemas.microsoft.com/office/powerpoint/2010/main" val="27266954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defRPr/>
            </a:pPr>
            <a:r>
              <a:rPr lang="en-US" dirty="0"/>
              <a:t>In Fieldwork and Professional Development IV, the student identifies Capstone sites, site mentor(s), and the faculty mentor. This process requires a series of communications with possible mentors. It is primarily the student's responsibility to explain the requirements of the Capstone Semester to site mentors. Specifically, the student planning on conducting a case study must ensure that innovativeness and creativity can be employed (e. g. the possibility of extended or community-based intervention, or the possibility of follow-up assessments after routine clinical service has ceased). The student hoping to conduct a program development plan or a program modification must be assured of administrative approval in advance of the Capstone Semester.</a:t>
            </a:r>
          </a:p>
          <a:p>
            <a:pPr lvl="0">
              <a:defRPr/>
            </a:pPr>
            <a:endParaRPr lang="en-US" dirty="0"/>
          </a:p>
          <a:p>
            <a:pPr lvl="0">
              <a:defRPr/>
            </a:pPr>
            <a:r>
              <a:rPr lang="en-US" dirty="0"/>
              <a:t>The major assignment of Fieldwork and Professional Development V course is to develop a comprehensive plan for the Capstone Semester. This plan includes the overall goal of the Capstone Semester; rationales for site selection and mentor selection; measurable objectives; key tasks to be accomplished, by timeline; and methods for student evaluation. The Capstone Coordinator and mentors counsel the student concerning the plan. During finals week, all students attend the Capstone Presentations of third-year, graduating students</a:t>
            </a:r>
          </a:p>
          <a:p>
            <a:endParaRPr lang="en-US" dirty="0"/>
          </a:p>
        </p:txBody>
      </p:sp>
      <p:sp>
        <p:nvSpPr>
          <p:cNvPr id="4" name="Slide Number Placeholder 3"/>
          <p:cNvSpPr>
            <a:spLocks noGrp="1"/>
          </p:cNvSpPr>
          <p:nvPr>
            <p:ph type="sldNum" sz="quarter" idx="10"/>
          </p:nvPr>
        </p:nvSpPr>
        <p:spPr/>
        <p:txBody>
          <a:bodyPr/>
          <a:lstStyle/>
          <a:p>
            <a:fld id="{CB4B1348-A4D6-F44B-AA0A-A3B84422C028}" type="slidenum">
              <a:rPr lang="en-US" smtClean="0"/>
              <a:t>18</a:t>
            </a:fld>
            <a:endParaRPr lang="en-US"/>
          </a:p>
        </p:txBody>
      </p:sp>
    </p:spTree>
    <p:extLst>
      <p:ext uri="{BB962C8B-B14F-4D97-AF65-F5344CB8AC3E}">
        <p14:creationId xmlns:p14="http://schemas.microsoft.com/office/powerpoint/2010/main" val="18546108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stated in ACOTE Standard D.1.4. The doctoral capstone coordinator will:</a:t>
            </a:r>
          </a:p>
          <a:p>
            <a:endParaRPr lang="en-US" dirty="0" smtClean="0"/>
          </a:p>
          <a:p>
            <a:r>
              <a:rPr lang="en-US" dirty="0" smtClean="0"/>
              <a:t>“Ensure that there is a valid memorandum of understanding for the doctoral capstone experience, that, at a minimum, includes individualized specific objectives, plans for supervision or mentoring, and responsibilities of all parties. The memorandum of understanding must be signed by both parties.” </a:t>
            </a:r>
          </a:p>
          <a:p>
            <a:endParaRPr lang="en-US" dirty="0" smtClean="0"/>
          </a:p>
          <a:p>
            <a:pPr marL="171450" indent="-171450">
              <a:buFont typeface="Arial"/>
              <a:buChar char="•"/>
            </a:pPr>
            <a:r>
              <a:rPr lang="en-US" dirty="0" smtClean="0"/>
              <a:t>There are a variety of ways to create and document a valid memorandum of understanding for the doctoral capstone experience.  </a:t>
            </a:r>
          </a:p>
          <a:p>
            <a:pPr marL="171450" indent="-171450">
              <a:buFont typeface="Arial"/>
              <a:buChar char="•"/>
            </a:pPr>
            <a:r>
              <a:rPr lang="en-US" dirty="0" smtClean="0"/>
              <a:t>The creation and development of a valid memorandum of understanding for the doctoral capstone experience is at the discretion of the program.  </a:t>
            </a:r>
          </a:p>
          <a:p>
            <a:pPr marL="171450" indent="-171450">
              <a:buFont typeface="Arial"/>
              <a:buChar char="•"/>
            </a:pPr>
            <a:r>
              <a:rPr lang="en-US" dirty="0" smtClean="0"/>
              <a:t>Although ACOTE does not mandate a standard format or process for a valid memorandum of understanding for the doctoral capstone experience, ACOTE does require that at a minimum program’s include individualized specific objectives, plans for supervision or mentoring and note responsibilities of all parties.  Additionally, the memorandum of understanding must be signed by both parties.</a:t>
            </a:r>
          </a:p>
          <a:p>
            <a:endParaRPr lang="en-US" dirty="0" smtClean="0"/>
          </a:p>
          <a:p>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19</a:t>
            </a:fld>
            <a:endParaRPr lang="en-US" dirty="0"/>
          </a:p>
        </p:txBody>
      </p:sp>
    </p:spTree>
    <p:extLst>
      <p:ext uri="{BB962C8B-B14F-4D97-AF65-F5344CB8AC3E}">
        <p14:creationId xmlns:p14="http://schemas.microsoft.com/office/powerpoint/2010/main" val="3465282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4B1348-A4D6-F44B-AA0A-A3B84422C028}" type="slidenum">
              <a:rPr lang="en-US" smtClean="0"/>
              <a:t>2</a:t>
            </a:fld>
            <a:endParaRPr lang="en-US"/>
          </a:p>
        </p:txBody>
      </p:sp>
    </p:spTree>
    <p:extLst>
      <p:ext uri="{BB962C8B-B14F-4D97-AF65-F5344CB8AC3E}">
        <p14:creationId xmlns:p14="http://schemas.microsoft.com/office/powerpoint/2010/main" val="17568178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45607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0000"/>
                </a:solidFill>
                <a:effectLst/>
                <a:latin typeface="+mn-lt"/>
                <a:ea typeface="+mn-ea"/>
                <a:cs typeface="+mn-cs"/>
              </a:rPr>
              <a:t>As stated in ACOTE Standard D.1.5. </a:t>
            </a:r>
            <a:r>
              <a:rPr lang="en-US" sz="1200" dirty="0" smtClean="0"/>
              <a:t>The doctoral capstone coordinator will:</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“Require that the length of the doctoral capstone experience be a minimum of 14 weeks (560hours). </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en-US" dirty="0" smtClean="0"/>
              <a:t>This may be completed on a part-time basis and must be consistent with the individualized specific objectives and capstone project. </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en-US" dirty="0" smtClean="0"/>
              <a:t>No more than 20% of the 560 hours can be completed off site from the mentored practice setting(s), to ensure a concentrated experience in the designated area of interest. </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en-US" dirty="0" smtClean="0"/>
              <a:t>Time spent off site may include independent study activities such as research and writing. </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en-US" dirty="0" smtClean="0"/>
              <a:t>Prior fieldwork or work experience may not be substituted for this doctoral capstone experience.”</a:t>
            </a:r>
          </a:p>
          <a:p>
            <a:endParaRPr lang="en-US" dirty="0" smtClean="0"/>
          </a:p>
          <a:p>
            <a:pPr marL="171450" indent="-171450">
              <a:buFont typeface="Arial"/>
              <a:buChar char="•"/>
            </a:pPr>
            <a:r>
              <a:rPr lang="en-US" dirty="0" smtClean="0"/>
              <a:t>As noted by this Standard, the 560 hours must be completed at the capstone site(s).  It is important to remember that the time at the site(s) is spent on the experiences or activities the student is required to perform to gain in-depth knowledge so that he or she can complete his or her doctoral capstone project.</a:t>
            </a:r>
          </a:p>
          <a:p>
            <a:pPr marL="171450" indent="-171450">
              <a:buFont typeface="Arial"/>
              <a:buChar char="•"/>
            </a:pPr>
            <a:r>
              <a:rPr lang="en-US" dirty="0" smtClean="0"/>
              <a:t>The 20% of time spent away from the site or sites may be used for things such as research and writing in regard to the capstone project topic being pursued.  </a:t>
            </a:r>
          </a:p>
          <a:p>
            <a:pPr marL="171450" indent="-171450">
              <a:buFont typeface="Arial"/>
              <a:buChar char="•"/>
            </a:pPr>
            <a:r>
              <a:rPr lang="en-US" dirty="0" smtClean="0"/>
              <a:t>This 20% of time is defined by the occupational therapy doctorate program. It may be helpful if programs encourage student’s to log their hours to ensure accountability for their time.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20</a:t>
            </a:fld>
            <a:endParaRPr lang="en-US" dirty="0"/>
          </a:p>
        </p:txBody>
      </p:sp>
    </p:spTree>
    <p:extLst>
      <p:ext uri="{BB962C8B-B14F-4D97-AF65-F5344CB8AC3E}">
        <p14:creationId xmlns:p14="http://schemas.microsoft.com/office/powerpoint/2010/main" val="40519859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en-US" dirty="0" smtClean="0"/>
              <a:t>The doctoral capstone experience is meant to </a:t>
            </a:r>
            <a:r>
              <a:rPr lang="en-US" sz="1200" dirty="0" smtClean="0"/>
              <a:t>p</a:t>
            </a:r>
            <a:r>
              <a:rPr lang="en-US" altLang="en-US" sz="1200" dirty="0" smtClean="0"/>
              <a:t>rovide students with the opportunity to develop in-depth skills in one or more areas of occupational therapy </a:t>
            </a:r>
          </a:p>
          <a:p>
            <a:pPr marL="628650" lvl="1" indent="-171450">
              <a:buFont typeface="Arial"/>
              <a:buChar char="•"/>
              <a:defRPr/>
            </a:pPr>
            <a:r>
              <a:rPr lang="en-US" altLang="ja-JP" dirty="0" smtClean="0"/>
              <a:t>clinical practice,</a:t>
            </a:r>
            <a:endParaRPr lang="en-US" altLang="ja-JP" dirty="0"/>
          </a:p>
          <a:p>
            <a:pPr marL="628650" lvl="1" indent="-171450">
              <a:buFont typeface="Arial"/>
              <a:buChar char="•"/>
              <a:defRPr/>
            </a:pPr>
            <a:r>
              <a:rPr lang="en-US" altLang="ja-JP" dirty="0" smtClean="0"/>
              <a:t>research,</a:t>
            </a:r>
          </a:p>
          <a:p>
            <a:pPr marL="628650" lvl="1" indent="-171450">
              <a:buFont typeface="Arial"/>
              <a:buChar char="•"/>
              <a:defRPr/>
            </a:pPr>
            <a:r>
              <a:rPr lang="en-US" altLang="ja-JP" dirty="0"/>
              <a:t>a</a:t>
            </a:r>
            <a:r>
              <a:rPr lang="en-US" altLang="ja-JP" dirty="0" smtClean="0"/>
              <a:t>dministration,</a:t>
            </a:r>
          </a:p>
          <a:p>
            <a:pPr marL="628650" lvl="1" indent="-171450">
              <a:buFont typeface="Arial"/>
              <a:buChar char="•"/>
              <a:defRPr/>
            </a:pPr>
            <a:r>
              <a:rPr lang="en-US" altLang="ja-JP" dirty="0" smtClean="0"/>
              <a:t>leadership, </a:t>
            </a:r>
          </a:p>
          <a:p>
            <a:pPr marL="628650" lvl="1" indent="-171450">
              <a:buFont typeface="Arial"/>
              <a:buChar char="•"/>
              <a:defRPr/>
            </a:pPr>
            <a:r>
              <a:rPr lang="en-US" altLang="ja-JP" dirty="0" smtClean="0"/>
              <a:t>program and policy development, </a:t>
            </a:r>
          </a:p>
          <a:p>
            <a:pPr marL="628650" lvl="1" indent="-171450">
              <a:buFont typeface="Arial"/>
              <a:buChar char="•"/>
              <a:defRPr/>
            </a:pPr>
            <a:r>
              <a:rPr lang="en-US" altLang="ja-JP" dirty="0" smtClean="0"/>
              <a:t>advocacy, education, and </a:t>
            </a:r>
          </a:p>
          <a:p>
            <a:pPr marL="628650" lvl="1" indent="-171450">
              <a:buFont typeface="Arial"/>
              <a:buChar char="•"/>
              <a:defRPr/>
            </a:pPr>
            <a:r>
              <a:rPr lang="en-US" altLang="ja-JP" dirty="0" smtClean="0"/>
              <a:t>theory development. </a:t>
            </a:r>
            <a:endParaRPr lang="en-US" altLang="ja-JP" dirty="0"/>
          </a:p>
          <a:p>
            <a:pPr marL="628650" lvl="1" indent="-171450">
              <a:buFont typeface="Arial"/>
              <a:buChar char="•"/>
              <a:defRPr/>
            </a:pPr>
            <a:endParaRPr lang="en-US" altLang="ja-JP" dirty="0" smtClean="0"/>
          </a:p>
          <a:p>
            <a:pPr lvl="1">
              <a:defRPr/>
            </a:pPr>
            <a:r>
              <a:rPr lang="en-US" altLang="ja-JP" dirty="0" smtClean="0"/>
              <a:t>The doctoral experience should be s</a:t>
            </a:r>
            <a:r>
              <a:rPr lang="en-US" altLang="en-US" dirty="0" smtClean="0"/>
              <a:t>tudent-designed, with guidance from mentors, as well as connect to the doctoral capstone project.</a:t>
            </a:r>
            <a:endParaRPr lang="en-US" dirty="0" smtClean="0"/>
          </a:p>
          <a:p>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21</a:t>
            </a:fld>
            <a:endParaRPr lang="en-US"/>
          </a:p>
        </p:txBody>
      </p:sp>
    </p:spTree>
    <p:extLst>
      <p:ext uri="{BB962C8B-B14F-4D97-AF65-F5344CB8AC3E}">
        <p14:creationId xmlns:p14="http://schemas.microsoft.com/office/powerpoint/2010/main" val="35501906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en-US" dirty="0" smtClean="0"/>
              <a:t>Again it is important to note that a</a:t>
            </a:r>
            <a:r>
              <a:rPr lang="en-US" altLang="en-US" dirty="0" smtClean="0"/>
              <a:t>ctivities performed during the doctoral capstone experience vary widely, depending on </a:t>
            </a:r>
          </a:p>
          <a:p>
            <a:pPr marL="628650" lvl="1" indent="-171450">
              <a:buFont typeface="Arial"/>
              <a:buChar char="•"/>
              <a:defRPr/>
            </a:pPr>
            <a:r>
              <a:rPr lang="en-US" altLang="en-US" dirty="0" smtClean="0"/>
              <a:t>the student’s interests, </a:t>
            </a:r>
          </a:p>
          <a:p>
            <a:pPr marL="628650" lvl="1" indent="-171450">
              <a:buFont typeface="Arial"/>
              <a:buChar char="•"/>
              <a:defRPr/>
            </a:pPr>
            <a:r>
              <a:rPr lang="en-US" altLang="en-US" dirty="0" smtClean="0"/>
              <a:t>mentor’s suggestions, and</a:t>
            </a:r>
          </a:p>
          <a:p>
            <a:pPr marL="628650" lvl="1" indent="-171450">
              <a:buFont typeface="Arial"/>
              <a:buChar char="•"/>
              <a:defRPr/>
            </a:pPr>
            <a:r>
              <a:rPr lang="en-US" altLang="en-US" dirty="0" smtClean="0"/>
              <a:t> the nature of the student’s chosen doctoral capstone project.</a:t>
            </a:r>
          </a:p>
          <a:p>
            <a:endParaRPr lang="en-US" dirty="0" smtClean="0"/>
          </a:p>
          <a:p>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22</a:t>
            </a:fld>
            <a:endParaRPr lang="en-US"/>
          </a:p>
        </p:txBody>
      </p:sp>
    </p:spTree>
    <p:extLst>
      <p:ext uri="{BB962C8B-B14F-4D97-AF65-F5344CB8AC3E}">
        <p14:creationId xmlns:p14="http://schemas.microsoft.com/office/powerpoint/2010/main" val="39644297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slide provides examples of possible sites, populations and activities for the Doctoral Capstone.</a:t>
            </a:r>
          </a:p>
          <a:p>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23</a:t>
            </a:fld>
            <a:endParaRPr lang="en-US"/>
          </a:p>
        </p:txBody>
      </p:sp>
    </p:spTree>
    <p:extLst>
      <p:ext uri="{BB962C8B-B14F-4D97-AF65-F5344CB8AC3E}">
        <p14:creationId xmlns:p14="http://schemas.microsoft.com/office/powerpoint/2010/main" val="29826739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4B1348-A4D6-F44B-AA0A-A3B84422C028}" type="slidenum">
              <a:rPr lang="en-US" smtClean="0"/>
              <a:t>24</a:t>
            </a:fld>
            <a:endParaRPr lang="en-US"/>
          </a:p>
        </p:txBody>
      </p:sp>
    </p:spTree>
    <p:extLst>
      <p:ext uri="{BB962C8B-B14F-4D97-AF65-F5344CB8AC3E}">
        <p14:creationId xmlns:p14="http://schemas.microsoft.com/office/powerpoint/2010/main" val="36709540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0000"/>
                </a:solidFill>
                <a:effectLst/>
                <a:latin typeface="+mn-lt"/>
                <a:ea typeface="+mn-ea"/>
                <a:cs typeface="+mn-cs"/>
              </a:rPr>
              <a:t>As stated in ACOTE Standard D.1.6. </a:t>
            </a:r>
            <a:r>
              <a:rPr lang="en-US" sz="1200" dirty="0" smtClean="0">
                <a:solidFill>
                  <a:srgbClr val="000000"/>
                </a:solidFill>
              </a:rPr>
              <a:t>The </a:t>
            </a:r>
            <a:r>
              <a:rPr lang="en-US" sz="1200" dirty="0" smtClean="0"/>
              <a:t>doctoral capstone coordinator will:</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“Document and verify that the student is mentored by an individual with expertise consistent with the student’s area of focus prior to the onset of the doctoral capstone experience. The mentor does not have to be an occupational therapist.”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en-US" dirty="0" smtClean="0"/>
              <a:t>There are several ways to document and verify that the student is mentored by an individual with expertise consistent with the student’s area of focus.  </a:t>
            </a:r>
          </a:p>
          <a:p>
            <a:pPr marL="628650" lvl="1" indent="-171450">
              <a:buFont typeface="Arial"/>
              <a:buChar char="•"/>
              <a:defRPr/>
            </a:pPr>
            <a:r>
              <a:rPr lang="en-US" dirty="0" smtClean="0"/>
              <a:t>One way that the Capstone Coordinator or student could verify the mentor’s expertise is to request a copy of the mentors resume or curriculum vitae or other documents that the program believes would meet this Standard.  </a:t>
            </a:r>
          </a:p>
          <a:p>
            <a:pPr marL="628650" lvl="1" indent="-171450">
              <a:buFont typeface="Arial"/>
              <a:buChar char="•"/>
              <a:defRPr/>
            </a:pPr>
            <a:r>
              <a:rPr lang="en-US" dirty="0" smtClean="0"/>
              <a:t>The criteria for mentorship and the process to gain this information must be decided upon and documented by the program.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25</a:t>
            </a:fld>
            <a:endParaRPr lang="en-US" dirty="0"/>
          </a:p>
        </p:txBody>
      </p:sp>
    </p:spTree>
    <p:extLst>
      <p:ext uri="{BB962C8B-B14F-4D97-AF65-F5344CB8AC3E}">
        <p14:creationId xmlns:p14="http://schemas.microsoft.com/office/powerpoint/2010/main" val="29592659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 this slide is a list of examples of possible criteria for a site mentor and or faculty mentors</a:t>
            </a:r>
          </a:p>
          <a:p>
            <a:r>
              <a:rPr lang="en-US" dirty="0" smtClean="0"/>
              <a:t>Faculty Mentor</a:t>
            </a:r>
          </a:p>
          <a:p>
            <a:pPr marL="171450" indent="-171450">
              <a:buFont typeface="Arial"/>
              <a:buChar char="•"/>
            </a:pPr>
            <a:r>
              <a:rPr lang="en-US" dirty="0" smtClean="0"/>
              <a:t>OTD program faculty mentor</a:t>
            </a:r>
          </a:p>
          <a:p>
            <a:pPr marL="171450" indent="-171450">
              <a:buFont typeface="Arial"/>
              <a:buChar char="•"/>
            </a:pPr>
            <a:r>
              <a:rPr lang="en-US" dirty="0" smtClean="0"/>
              <a:t>Participates in the planning process</a:t>
            </a:r>
          </a:p>
          <a:p>
            <a:pPr marL="171450" indent="-171450">
              <a:buFont typeface="Arial"/>
              <a:buChar char="•"/>
            </a:pPr>
            <a:r>
              <a:rPr lang="en-US" dirty="0" smtClean="0"/>
              <a:t>Possible to have more than one faculty mentor</a:t>
            </a:r>
          </a:p>
          <a:p>
            <a:pPr marL="171450" indent="-171450">
              <a:buFont typeface="Arial"/>
              <a:buChar char="•"/>
            </a:pPr>
            <a:r>
              <a:rPr lang="en-US" dirty="0" smtClean="0"/>
              <a:t>Maintain regular contact with the student during the Capstone experience</a:t>
            </a:r>
          </a:p>
          <a:p>
            <a:pPr marL="171450" indent="-171450">
              <a:buFont typeface="Arial"/>
              <a:buChar char="•"/>
            </a:pPr>
            <a:r>
              <a:rPr lang="en-US" dirty="0" smtClean="0"/>
              <a:t>May do a site visit</a:t>
            </a:r>
          </a:p>
          <a:p>
            <a:pPr marL="171450" indent="-171450">
              <a:buFont typeface="Arial"/>
              <a:buChar char="•"/>
            </a:pPr>
            <a:r>
              <a:rPr lang="en-US" dirty="0" smtClean="0"/>
              <a:t>Assures the experience is consistent with CD</a:t>
            </a:r>
          </a:p>
          <a:p>
            <a:r>
              <a:rPr lang="en-US" dirty="0"/>
              <a:t>S</a:t>
            </a:r>
            <a:r>
              <a:rPr lang="en-US" dirty="0" smtClean="0"/>
              <a:t>ite mentor</a:t>
            </a:r>
          </a:p>
          <a:p>
            <a:pPr marL="171450" indent="-171450">
              <a:buFont typeface="Arial"/>
              <a:buChar char="•"/>
            </a:pPr>
            <a:r>
              <a:rPr lang="en-US" dirty="0" smtClean="0"/>
              <a:t>A professional at the site</a:t>
            </a:r>
          </a:p>
          <a:p>
            <a:pPr marL="171450" indent="-171450">
              <a:buFont typeface="Arial"/>
              <a:buChar char="•"/>
            </a:pPr>
            <a:r>
              <a:rPr lang="en-US" dirty="0" smtClean="0"/>
              <a:t>Documented type and length of experience by the program</a:t>
            </a:r>
          </a:p>
          <a:p>
            <a:pPr marL="171450" indent="-171450">
              <a:buFont typeface="Arial"/>
              <a:buChar char="•"/>
            </a:pPr>
            <a:r>
              <a:rPr lang="en-US" dirty="0"/>
              <a:t>P</a:t>
            </a:r>
            <a:r>
              <a:rPr lang="en-US" dirty="0" smtClean="0"/>
              <a:t>rovides access to the site and provides the experience.</a:t>
            </a:r>
          </a:p>
          <a:p>
            <a:pPr marL="171450" indent="-171450">
              <a:buFont typeface="Arial"/>
              <a:buChar char="•"/>
            </a:pPr>
            <a:r>
              <a:rPr lang="en-US" dirty="0"/>
              <a:t>S</a:t>
            </a:r>
            <a:r>
              <a:rPr lang="en-US" dirty="0" smtClean="0"/>
              <a:t>hares wisdom concerning practical and conceptual aspects of practice at the site</a:t>
            </a:r>
          </a:p>
          <a:p>
            <a:pPr marL="171450" indent="-171450">
              <a:buFont typeface="Arial"/>
              <a:buChar char="•"/>
            </a:pPr>
            <a:r>
              <a:rPr lang="en-US" dirty="0"/>
              <a:t>A</a:t>
            </a:r>
            <a:r>
              <a:rPr lang="en-US" dirty="0" smtClean="0"/>
              <a:t>ssists student in applying knowledge to practical situations, developing problem solving skills, and learning practical competencies</a:t>
            </a:r>
          </a:p>
          <a:p>
            <a:pPr marL="171450" indent="-171450">
              <a:buFont typeface="Arial"/>
              <a:buChar char="•"/>
            </a:pPr>
            <a:r>
              <a:rPr lang="en-US" dirty="0" smtClean="0"/>
              <a:t>Provides information, wisdom, guidance, advice and emotional support. </a:t>
            </a:r>
          </a:p>
          <a:p>
            <a:pPr marL="171450" indent="-171450">
              <a:buFont typeface="Arial"/>
              <a:buChar char="•"/>
            </a:pPr>
            <a:r>
              <a:rPr lang="en-US" dirty="0"/>
              <a:t>M</a:t>
            </a:r>
            <a:r>
              <a:rPr lang="en-US" dirty="0" smtClean="0"/>
              <a:t>eets with student on a regular basis</a:t>
            </a:r>
          </a:p>
          <a:p>
            <a:pPr marL="171450" indent="-171450">
              <a:buFont typeface="Arial"/>
              <a:buChar char="•"/>
            </a:pPr>
            <a:r>
              <a:rPr lang="en-US" dirty="0" smtClean="0"/>
              <a:t>May have multiple site mentors</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CB4B1348-A4D6-F44B-AA0A-A3B84422C028}" type="slidenum">
              <a:rPr lang="en-US" smtClean="0"/>
              <a:t>26</a:t>
            </a:fld>
            <a:endParaRPr lang="en-US"/>
          </a:p>
        </p:txBody>
      </p:sp>
    </p:spTree>
    <p:extLst>
      <p:ext uri="{BB962C8B-B14F-4D97-AF65-F5344CB8AC3E}">
        <p14:creationId xmlns:p14="http://schemas.microsoft.com/office/powerpoint/2010/main" val="17362764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0000"/>
                </a:solidFill>
                <a:effectLst/>
                <a:latin typeface="+mn-lt"/>
                <a:ea typeface="+mn-ea"/>
                <a:cs typeface="+mn-cs"/>
              </a:rPr>
              <a:t>As stated in ACOTE Standard D.1.7. </a:t>
            </a:r>
            <a:r>
              <a:rPr lang="en-US" sz="1200" dirty="0" smtClean="0"/>
              <a:t>The doctoral capstone coordinator will: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“Document a formal evaluation mechanism for objective assessment of the student’s performance during and at the completion of the doctoral capstone experience.”</a:t>
            </a:r>
          </a:p>
          <a:p>
            <a:endParaRPr lang="en-US" sz="1200" dirty="0" smtClean="0"/>
          </a:p>
          <a:p>
            <a:pPr marL="171450" indent="-171450">
              <a:buFont typeface="Arial"/>
              <a:buChar char="•"/>
            </a:pPr>
            <a:r>
              <a:rPr lang="en-US" sz="1200" dirty="0" smtClean="0"/>
              <a:t>The design and content of a formal evaluation is at the discretion of the program.</a:t>
            </a:r>
          </a:p>
          <a:p>
            <a:pPr marL="171450" indent="-171450">
              <a:buFont typeface="Arial"/>
              <a:buChar char="•"/>
            </a:pPr>
            <a:endParaRPr lang="en-US" dirty="0"/>
          </a:p>
          <a:p>
            <a:pPr marL="171450" indent="-171450">
              <a:buFont typeface="Arial"/>
              <a:buChar char="•"/>
            </a:pPr>
            <a:r>
              <a:rPr lang="en-US" sz="1200" dirty="0" smtClean="0"/>
              <a:t>Though just like any other evaluation it would be most appropriate to base the formal evaluation content on the program and student’s individual performance objectives. </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27</a:t>
            </a:fld>
            <a:endParaRPr lang="en-US" dirty="0"/>
          </a:p>
        </p:txBody>
      </p:sp>
    </p:spTree>
    <p:extLst>
      <p:ext uri="{BB962C8B-B14F-4D97-AF65-F5344CB8AC3E}">
        <p14:creationId xmlns:p14="http://schemas.microsoft.com/office/powerpoint/2010/main" val="8156373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t>On this slide is an example the criteria of a formal evaluation of student performance.  </a:t>
            </a:r>
          </a:p>
          <a:p>
            <a:pPr lvl="1"/>
            <a:endParaRPr lang="en-US" dirty="0"/>
          </a:p>
          <a:p>
            <a:pPr marL="628650" lvl="1" indent="-171450">
              <a:buFont typeface="Arial"/>
              <a:buChar char="•"/>
            </a:pPr>
            <a:r>
              <a:rPr lang="en-US" dirty="0" smtClean="0"/>
              <a:t>The student develops his or her performance evaluation to meet his or her individualized capstone goal and objectives.   </a:t>
            </a:r>
          </a:p>
          <a:p>
            <a:pPr marL="628650" lvl="1" indent="-171450">
              <a:buFont typeface="Arial"/>
              <a:buChar char="•"/>
            </a:pPr>
            <a:endParaRPr lang="en-US" dirty="0"/>
          </a:p>
          <a:p>
            <a:pPr marL="628650" lvl="1" indent="-171450">
              <a:buFont typeface="Arial"/>
              <a:buChar char="•"/>
            </a:pPr>
            <a:r>
              <a:rPr lang="en-US" dirty="0" smtClean="0"/>
              <a:t>The performance evaluation includes </a:t>
            </a:r>
            <a:r>
              <a:rPr lang="en-US" altLang="en-US" sz="1200" dirty="0" smtClean="0"/>
              <a:t>Doctoral Capstone Experience activities and criteria for the Doctoral Capstone project.  </a:t>
            </a:r>
          </a:p>
          <a:p>
            <a:pPr marL="628650" lvl="1" indent="-171450">
              <a:buFont typeface="Arial"/>
              <a:buChar char="•"/>
            </a:pPr>
            <a:endParaRPr lang="en-US" altLang="en-US" dirty="0"/>
          </a:p>
          <a:p>
            <a:pPr marL="628650" lvl="1" indent="-171450">
              <a:buFont typeface="Arial"/>
              <a:buChar char="•"/>
            </a:pPr>
            <a:r>
              <a:rPr lang="en-US" altLang="en-US" sz="1200" dirty="0" smtClean="0"/>
              <a:t>Specific Items on the performance evaluation are rated by site mentor, the faculty mentor or both the site and faculty mentors. </a:t>
            </a:r>
          </a:p>
          <a:p>
            <a:pPr marL="628650" lvl="1" indent="-171450">
              <a:buFont typeface="Arial"/>
              <a:buChar char="•"/>
            </a:pPr>
            <a:endParaRPr lang="en-US" altLang="en-US" dirty="0"/>
          </a:p>
          <a:p>
            <a:pPr marL="628650" lvl="1" indent="-171450">
              <a:buFont typeface="Arial"/>
              <a:buChar char="•"/>
            </a:pPr>
            <a:r>
              <a:rPr lang="en-US" altLang="en-US" sz="1200" dirty="0" smtClean="0"/>
              <a:t>The faculty and site mentors complete a midterm and final performance evaluation of the student.</a:t>
            </a:r>
            <a:endParaRPr lang="en-US" dirty="0" smtClean="0"/>
          </a:p>
          <a:p>
            <a:pPr lvl="1"/>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28</a:t>
            </a:fld>
            <a:endParaRPr lang="en-US"/>
          </a:p>
        </p:txBody>
      </p:sp>
    </p:spTree>
    <p:extLst>
      <p:ext uri="{BB962C8B-B14F-4D97-AF65-F5344CB8AC3E}">
        <p14:creationId xmlns:p14="http://schemas.microsoft.com/office/powerpoint/2010/main" val="34450961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t>On this slide is an example of a scale used by mentors to rate student </a:t>
            </a:r>
            <a:r>
              <a:rPr lang="en-US" dirty="0"/>
              <a:t>performance.  </a:t>
            </a:r>
          </a:p>
          <a:p>
            <a:pPr lvl="1"/>
            <a:endParaRPr lang="en-US" dirty="0" smtClean="0"/>
          </a:p>
          <a:p>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29</a:t>
            </a:fld>
            <a:endParaRPr lang="en-US"/>
          </a:p>
        </p:txBody>
      </p:sp>
    </p:spTree>
    <p:extLst>
      <p:ext uri="{BB962C8B-B14F-4D97-AF65-F5344CB8AC3E}">
        <p14:creationId xmlns:p14="http://schemas.microsoft.com/office/powerpoint/2010/main" val="2686210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4B1348-A4D6-F44B-AA0A-A3B84422C028}" type="slidenum">
              <a:rPr lang="en-US" smtClean="0"/>
              <a:t>3</a:t>
            </a:fld>
            <a:endParaRPr lang="en-US"/>
          </a:p>
        </p:txBody>
      </p:sp>
    </p:spTree>
    <p:extLst>
      <p:ext uri="{BB962C8B-B14F-4D97-AF65-F5344CB8AC3E}">
        <p14:creationId xmlns:p14="http://schemas.microsoft.com/office/powerpoint/2010/main" val="33089228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0000"/>
                </a:solidFill>
                <a:effectLst/>
                <a:latin typeface="+mn-lt"/>
                <a:ea typeface="+mn-ea"/>
                <a:cs typeface="+mn-cs"/>
              </a:rPr>
              <a:t>As stated in ACOTE Standard D.1.8. </a:t>
            </a:r>
            <a:r>
              <a:rPr lang="en-US" sz="1200" dirty="0" smtClean="0"/>
              <a:t>The doctoral capstone coordinator will:</a:t>
            </a:r>
          </a:p>
          <a:p>
            <a:endParaRPr lang="en-US" dirty="0" smtClean="0"/>
          </a:p>
          <a:p>
            <a:pPr marL="0" indent="0">
              <a:buNone/>
            </a:pPr>
            <a:r>
              <a:rPr lang="en-US" sz="1200" dirty="0" smtClean="0"/>
              <a:t>“Ensure completion and dissemination of an individual doctoral capstone project that relates to the doctoral capstone experience and demonstrates synthesis of in-depth knowledge in the focused area of study.”</a:t>
            </a:r>
          </a:p>
          <a:p>
            <a:endParaRPr lang="en-US" dirty="0" smtClean="0"/>
          </a:p>
          <a:p>
            <a:r>
              <a:rPr lang="en-US" dirty="0" smtClean="0">
                <a:solidFill>
                  <a:srgbClr val="FF0000"/>
                </a:solidFill>
              </a:rPr>
              <a:t>A documented process and product criteria for the doctoral capstone project, </a:t>
            </a:r>
            <a:r>
              <a:rPr lang="en-US" dirty="0" smtClean="0"/>
              <a:t>developed by the program, will help ensure completion of an individual doctoral capstone project, that relates to the doctoral capstone experience and demonstrates synthesis of in-depth knowledge in the focused area of study.</a:t>
            </a:r>
          </a:p>
          <a:p>
            <a:endParaRPr lang="en-US" dirty="0"/>
          </a:p>
          <a:p>
            <a:r>
              <a:rPr lang="en-US" dirty="0" smtClean="0">
                <a:solidFill>
                  <a:srgbClr val="FF0000"/>
                </a:solidFill>
              </a:rPr>
              <a:t>Go to the next slide and give example of documented outlines for each type of dissemination example</a:t>
            </a:r>
          </a:p>
          <a:p>
            <a:endParaRPr lang="en-US" dirty="0"/>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30</a:t>
            </a:fld>
            <a:endParaRPr lang="en-US" dirty="0"/>
          </a:p>
        </p:txBody>
      </p:sp>
    </p:spTree>
    <p:extLst>
      <p:ext uri="{BB962C8B-B14F-4D97-AF65-F5344CB8AC3E}">
        <p14:creationId xmlns:p14="http://schemas.microsoft.com/office/powerpoint/2010/main" val="182752882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As discussed throughout this presentation, the doctoral capstone project involves written productivity drawing on the student’s doctoral capstone experience.  For example #3, the final project for the doctoral capstone is a formal written and presented paper.  The student can choose one of the seven dissemination projects listed on this slide.  These projects emerge from the curriculum design of the program.</a:t>
            </a:r>
          </a:p>
          <a:p>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31</a:t>
            </a:fld>
            <a:endParaRPr lang="en-US"/>
          </a:p>
        </p:txBody>
      </p:sp>
    </p:spTree>
    <p:extLst>
      <p:ext uri="{BB962C8B-B14F-4D97-AF65-F5344CB8AC3E}">
        <p14:creationId xmlns:p14="http://schemas.microsoft.com/office/powerpoint/2010/main" val="234235356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t>As stated several times during this </a:t>
            </a:r>
            <a:r>
              <a:rPr lang="en-US" altLang="ja-JP" dirty="0" smtClean="0"/>
              <a:t>presentation</a:t>
            </a:r>
            <a:r>
              <a:rPr lang="en-US" altLang="ja-JP" sz="1200" dirty="0" smtClean="0"/>
              <a:t>, occupational therapy practice not only involves clinical practice but can also include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171450" marR="0" indent="-171450" algn="l" defTabSz="914400" rtl="0" eaLnBrk="1" fontAlgn="auto" latinLnBrk="0" hangingPunct="1">
              <a:lnSpc>
                <a:spcPct val="100000"/>
              </a:lnSpc>
              <a:spcBef>
                <a:spcPts val="0"/>
              </a:spcBef>
              <a:spcAft>
                <a:spcPts val="0"/>
              </a:spcAft>
              <a:buClrTx/>
              <a:buSzTx/>
              <a:buFont typeface="Arial"/>
              <a:buChar char="•"/>
              <a:tabLst/>
              <a:defRPr/>
            </a:pPr>
            <a:r>
              <a:rPr lang="en-US" altLang="ja-JP" sz="1200" dirty="0" smtClean="0"/>
              <a:t> research skills, administration, leadership, program development, policy development, advocacy, education, and theory development.  </a:t>
            </a:r>
          </a:p>
          <a:p>
            <a:pPr marL="171450" marR="0" indent="-171450" algn="l" defTabSz="914400" rtl="0" eaLnBrk="1" fontAlgn="auto" latinLnBrk="0" hangingPunct="1">
              <a:lnSpc>
                <a:spcPct val="100000"/>
              </a:lnSpc>
              <a:spcBef>
                <a:spcPts val="0"/>
              </a:spcBef>
              <a:spcAft>
                <a:spcPts val="0"/>
              </a:spcAft>
              <a:buClrTx/>
              <a:buSzTx/>
              <a:buFont typeface="Arial"/>
              <a:buChar char="•"/>
              <a:tabLst/>
              <a:defRPr/>
            </a:pPr>
            <a:endParaRPr lang="en-US" altLang="ja-JP" dirty="0"/>
          </a:p>
          <a:p>
            <a:pPr marL="171450" marR="0" indent="-171450" algn="l" defTabSz="914400" rtl="0" eaLnBrk="1" fontAlgn="auto" latinLnBrk="0" hangingPunct="1">
              <a:lnSpc>
                <a:spcPct val="100000"/>
              </a:lnSpc>
              <a:spcBef>
                <a:spcPts val="0"/>
              </a:spcBef>
              <a:spcAft>
                <a:spcPts val="0"/>
              </a:spcAft>
              <a:buClrTx/>
              <a:buSzTx/>
              <a:buFont typeface="Arial"/>
              <a:buChar char="•"/>
              <a:tabLst/>
              <a:defRPr/>
            </a:pPr>
            <a:r>
              <a:rPr lang="en-US" altLang="ja-JP" sz="1200" dirty="0" smtClean="0"/>
              <a:t>An in-depth exposure to one or more of the areas listed on this slide can be developed into a doctoral capstone project.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solidFill>
                  <a:srgbClr val="FF0000"/>
                </a:solidFill>
              </a:rPr>
              <a:t>*Take a moment to reflect on your entry-level doctoral program curriculum design.  Do any of these practice types emerge from the design of your program?</a:t>
            </a:r>
            <a:endParaRPr lang="en-US" altLang="ja-JP" sz="1200" dirty="0">
              <a:solidFill>
                <a:srgbClr val="FF0000"/>
              </a:solidFill>
            </a:endParaRPr>
          </a:p>
        </p:txBody>
      </p:sp>
      <p:sp>
        <p:nvSpPr>
          <p:cNvPr id="4" name="Slide Number Placeholder 3"/>
          <p:cNvSpPr>
            <a:spLocks noGrp="1"/>
          </p:cNvSpPr>
          <p:nvPr>
            <p:ph type="sldNum" sz="quarter" idx="10"/>
          </p:nvPr>
        </p:nvSpPr>
        <p:spPr/>
        <p:txBody>
          <a:bodyPr/>
          <a:lstStyle/>
          <a:p>
            <a:fld id="{CB4B1348-A4D6-F44B-AA0A-A3B84422C028}" type="slidenum">
              <a:rPr lang="en-US" smtClean="0"/>
              <a:t>32</a:t>
            </a:fld>
            <a:endParaRPr lang="en-US"/>
          </a:p>
        </p:txBody>
      </p:sp>
    </p:spTree>
    <p:extLst>
      <p:ext uri="{BB962C8B-B14F-4D97-AF65-F5344CB8AC3E}">
        <p14:creationId xmlns:p14="http://schemas.microsoft.com/office/powerpoint/2010/main" val="154067544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Shape 374"/>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5" name="Shape 375"/>
          <p:cNvSpPr txBox="1">
            <a:spLocks noGrp="1"/>
          </p:cNvSpPr>
          <p:nvPr>
            <p:ph type="body" idx="1"/>
          </p:nvPr>
        </p:nvSpPr>
        <p:spPr>
          <a:xfrm>
            <a:off x="701041" y="4415789"/>
            <a:ext cx="5608319" cy="4615997"/>
          </a:xfrm>
          <a:prstGeom prst="rect">
            <a:avLst/>
          </a:prstGeom>
        </p:spPr>
        <p:txBody>
          <a:bodyPr lIns="93162" tIns="93162" rIns="93162" bIns="93162" anchor="ctr" anchorCtr="0">
            <a:noAutofit/>
          </a:bodyPr>
          <a:lstStyle/>
          <a:p>
            <a:r>
              <a:rPr lang="en-US" altLang="en-US" sz="1200" dirty="0" smtClean="0"/>
              <a:t>Listed on this slide are expanded examples of each of the format used </a:t>
            </a:r>
            <a:r>
              <a:rPr lang="en-US" altLang="en-US" dirty="0" smtClean="0"/>
              <a:t>in examples</a:t>
            </a:r>
            <a:r>
              <a:rPr lang="en-US" altLang="en-US" sz="1200" dirty="0" smtClean="0"/>
              <a:t>:</a:t>
            </a:r>
          </a:p>
          <a:p>
            <a:pPr marL="171450" indent="-171450">
              <a:buFont typeface="Arial"/>
              <a:buChar char="•"/>
            </a:pPr>
            <a:r>
              <a:rPr lang="en-US" altLang="en-US" sz="1200" dirty="0" smtClean="0"/>
              <a:t>Case Study the student carries out and follows up on occupational therapy intervention for one or more clients and writes up the case in an extended format similar to that used in journal articles. The student's mentors must agree that the case study involves innovativeness and creativity in terms of the nature of the patient or client, the evaluation, and/or the intervention. To engage in this option, the student's site mentor must be a licensed occupational therapist.</a:t>
            </a:r>
          </a:p>
          <a:p>
            <a:pPr marL="171450" indent="-171450">
              <a:buFont typeface="Arial"/>
              <a:buChar char="•"/>
            </a:pPr>
            <a:r>
              <a:rPr lang="en-US" altLang="en-US" sz="1200" dirty="0" smtClean="0"/>
              <a:t>Program Development Plan the student develops a new occupational therapy program after conducting a needs analysis. To engage in this option, the student must conduct preliminary work in the programmatic area in Model of Practice VII, which deals with program development.</a:t>
            </a:r>
          </a:p>
          <a:p>
            <a:pPr marL="171450" indent="-171450">
              <a:buFont typeface="Arial"/>
              <a:buChar char="•"/>
            </a:pPr>
            <a:r>
              <a:rPr lang="en-US" altLang="en-US" sz="1200" dirty="0" smtClean="0"/>
              <a:t>Program Modification the student makes a major modification in an existing program of occupational therapy, with possible implications for changes in related services also. As with program development, a needs analysis is conducted. The Program Modification option involves not only a plan but also the expectation of implementation or partial implementation.</a:t>
            </a:r>
          </a:p>
          <a:p>
            <a:pPr marL="171450" indent="-171450">
              <a:buFont typeface="Arial"/>
              <a:buChar char="•"/>
            </a:pPr>
            <a:r>
              <a:rPr lang="en-US" altLang="en-US" sz="1200" dirty="0" smtClean="0"/>
              <a:t>Course Development the student develops part of or all of a course relevant to occupational therapy at the college or university level. In most cases, the student will also engage in actual instruction.</a:t>
            </a:r>
          </a:p>
          <a:p>
            <a:pPr marL="171450" indent="-171450">
              <a:buFont typeface="Arial"/>
              <a:buChar char="•"/>
            </a:pPr>
            <a:r>
              <a:rPr lang="en-US" altLang="en-US" sz="1200" dirty="0" smtClean="0"/>
              <a:t>Advocacy Plan through a Professional Journal the student writes a formal editorial advocating change.</a:t>
            </a:r>
          </a:p>
          <a:p>
            <a:pPr marL="171450" indent="-171450">
              <a:buFont typeface="Arial"/>
              <a:buChar char="•"/>
            </a:pPr>
            <a:r>
              <a:rPr lang="en-US" altLang="en-US" sz="1200" dirty="0" smtClean="0"/>
              <a:t>Advocacy Plan at the Organizational Level the student develops and carries out an advocacy plan designed to enhance services for a particular project.</a:t>
            </a:r>
          </a:p>
          <a:p>
            <a:pPr marL="171450" indent="-171450">
              <a:buFont typeface="Arial"/>
              <a:buChar char="•"/>
            </a:pPr>
            <a:r>
              <a:rPr lang="en-US" altLang="en-US" sz="1200" dirty="0" smtClean="0"/>
              <a:t>Research the student plans and carries out an independent research project, in addition to the research project that each student is required to do.</a:t>
            </a:r>
          </a:p>
          <a:p>
            <a:endParaRPr lang="en-US" altLang="en-US" sz="1200" dirty="0"/>
          </a:p>
        </p:txBody>
      </p:sp>
    </p:spTree>
    <p:extLst>
      <p:ext uri="{BB962C8B-B14F-4D97-AF65-F5344CB8AC3E}">
        <p14:creationId xmlns:p14="http://schemas.microsoft.com/office/powerpoint/2010/main" val="3431300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summary, this is what we know…</a:t>
            </a:r>
          </a:p>
          <a:p>
            <a:endParaRPr lang="en-US" dirty="0"/>
          </a:p>
          <a:p>
            <a:pPr marL="171450" indent="-171450">
              <a:buFont typeface="Arial"/>
              <a:buChar char="•"/>
            </a:pPr>
            <a:r>
              <a:rPr lang="en-US" dirty="0"/>
              <a:t>T</a:t>
            </a:r>
            <a:r>
              <a:rPr lang="en-US" dirty="0" smtClean="0"/>
              <a:t>he profession is at an early stage of implementing the entry-level doctorate degree but there are exciting and innovating leadership opportunities emerging for students and graduates who have a clinical doctorate in occupational therapy.  </a:t>
            </a:r>
          </a:p>
          <a:p>
            <a:pPr marL="171450" indent="-171450">
              <a:buFont typeface="Arial"/>
              <a:buChar char="•"/>
            </a:pPr>
            <a:endParaRPr lang="en-US" dirty="0"/>
          </a:p>
          <a:p>
            <a:pPr marL="171450" indent="-171450">
              <a:buFont typeface="Arial"/>
              <a:buChar char="•"/>
            </a:pPr>
            <a:r>
              <a:rPr lang="en-US" dirty="0" smtClean="0"/>
              <a:t>The doctoral level of education is creating new demands to be supported in curricula and fieldwork.  </a:t>
            </a:r>
          </a:p>
          <a:p>
            <a:endParaRPr lang="en-US" dirty="0" smtClean="0"/>
          </a:p>
          <a:p>
            <a:pPr marL="171450" indent="-171450">
              <a:buFont typeface="Arial"/>
              <a:buChar char="•"/>
            </a:pPr>
            <a:r>
              <a:rPr lang="en-US" dirty="0" smtClean="0"/>
              <a:t>Finally, the doctoral capstone helps students to create and realize their professional identify and career direction.</a:t>
            </a:r>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34</a:t>
            </a:fld>
            <a:endParaRPr lang="en-US"/>
          </a:p>
        </p:txBody>
      </p:sp>
    </p:spTree>
    <p:extLst>
      <p:ext uri="{BB962C8B-B14F-4D97-AF65-F5344CB8AC3E}">
        <p14:creationId xmlns:p14="http://schemas.microsoft.com/office/powerpoint/2010/main" val="281374730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35</a:t>
            </a:fld>
            <a:endParaRPr lang="en-US"/>
          </a:p>
        </p:txBody>
      </p:sp>
    </p:spTree>
    <p:extLst>
      <p:ext uri="{BB962C8B-B14F-4D97-AF65-F5344CB8AC3E}">
        <p14:creationId xmlns:p14="http://schemas.microsoft.com/office/powerpoint/2010/main" val="41756957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36</a:t>
            </a:fld>
            <a:endParaRPr lang="en-US"/>
          </a:p>
        </p:txBody>
      </p:sp>
    </p:spTree>
    <p:extLst>
      <p:ext uri="{BB962C8B-B14F-4D97-AF65-F5344CB8AC3E}">
        <p14:creationId xmlns:p14="http://schemas.microsoft.com/office/powerpoint/2010/main" val="316158388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37</a:t>
            </a:fld>
            <a:endParaRPr lang="en-US"/>
          </a:p>
        </p:txBody>
      </p:sp>
    </p:spTree>
    <p:extLst>
      <p:ext uri="{BB962C8B-B14F-4D97-AF65-F5344CB8AC3E}">
        <p14:creationId xmlns:p14="http://schemas.microsoft.com/office/powerpoint/2010/main" val="54580970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Have time to give students the opportunity to go beyond generalist knowledge and </a:t>
            </a:r>
          </a:p>
          <a:p>
            <a:pPr marL="171450" indent="-171450">
              <a:buFontTx/>
              <a:buChar char="-"/>
            </a:pPr>
            <a:r>
              <a:rPr lang="en-US" baseline="0" dirty="0"/>
              <a:t>pursue something that they are vested in</a:t>
            </a:r>
          </a:p>
          <a:p>
            <a:pPr marL="171450" indent="-171450">
              <a:buFontTx/>
              <a:buChar char="-"/>
            </a:pPr>
            <a:r>
              <a:rPr lang="en-US" baseline="0" dirty="0"/>
              <a:t>Contribute and strength the practice of occupational therapy and the  OTA profession </a:t>
            </a:r>
          </a:p>
          <a:p>
            <a:pPr marL="171450" indent="-171450">
              <a:buFontTx/>
              <a:buChar char="-"/>
            </a:pPr>
            <a:r>
              <a:rPr lang="en-US" baseline="0" dirty="0"/>
              <a:t>Connect with and support health with in the community in ways previous unrealized secondary to max credit hours and other various (boundaries); advocate and create access for those marginalized locally AND perhaps globally</a:t>
            </a:r>
          </a:p>
          <a:p>
            <a:pPr marL="171450" indent="-171450">
              <a:buFontTx/>
              <a:buChar char="-"/>
            </a:pPr>
            <a:r>
              <a:rPr lang="en-US" baseline="0" dirty="0"/>
              <a:t>Implement an evidence based practice or administrative change</a:t>
            </a:r>
          </a:p>
          <a:p>
            <a:pPr marL="171450" indent="-171450">
              <a:buFontTx/>
              <a:buChar char="-"/>
            </a:pPr>
            <a:r>
              <a:rPr lang="en-US" baseline="0" dirty="0"/>
              <a:t>Become intimately involved in the legislative process so that the distinct value of Occupational therapy is realized and their contribution as OTA practitioners is better realized</a:t>
            </a:r>
          </a:p>
          <a:p>
            <a:pPr marL="171450" indent="-171450">
              <a:buFontTx/>
              <a:buChar char="-"/>
            </a:pPr>
            <a:r>
              <a:rPr lang="en-US" baseline="0" dirty="0"/>
              <a:t>Partner with a local OT program and be a part of research and </a:t>
            </a:r>
            <a:r>
              <a:rPr lang="en-US" baseline="0"/>
              <a:t>discovery-based scholarship</a:t>
            </a:r>
            <a:endParaRPr lang="en-US" baseline="0" dirty="0"/>
          </a:p>
          <a:p>
            <a:pPr marL="171450" indent="-171450">
              <a:buFontTx/>
              <a:buChar char="-"/>
            </a:pPr>
            <a:r>
              <a:rPr lang="en-US" baseline="0" dirty="0"/>
              <a:t>Create a professional path for an AOTA Specialty Certification</a:t>
            </a:r>
          </a:p>
          <a:p>
            <a:pPr marL="171450" indent="-171450">
              <a:buFontTx/>
              <a:buChar char="-"/>
            </a:pPr>
            <a:r>
              <a:rPr lang="en-US" baseline="0" dirty="0"/>
              <a:t>These things…. And so much more?!?!?</a:t>
            </a:r>
          </a:p>
        </p:txBody>
      </p:sp>
      <p:sp>
        <p:nvSpPr>
          <p:cNvPr id="4" name="Slide Number Placeholder 3"/>
          <p:cNvSpPr>
            <a:spLocks noGrp="1"/>
          </p:cNvSpPr>
          <p:nvPr>
            <p:ph type="sldNum" sz="quarter" idx="10"/>
          </p:nvPr>
        </p:nvSpPr>
        <p:spPr/>
        <p:txBody>
          <a:bodyPr/>
          <a:lstStyle/>
          <a:p>
            <a:fld id="{CB4B1348-A4D6-F44B-AA0A-A3B84422C028}" type="slidenum">
              <a:rPr lang="en-US" smtClean="0"/>
              <a:t>38</a:t>
            </a:fld>
            <a:endParaRPr lang="en-US" dirty="0"/>
          </a:p>
        </p:txBody>
      </p:sp>
    </p:spTree>
    <p:extLst>
      <p:ext uri="{BB962C8B-B14F-4D97-AF65-F5344CB8AC3E}">
        <p14:creationId xmlns:p14="http://schemas.microsoft.com/office/powerpoint/2010/main" val="376048556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So now that we are all excited, let’s look to the exhilarating 2018 Accreditation Council for Occupational Therapy Education Standards!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As you may already know, the baccalaureate project is the primary differentiating factor when comparing the Associate’s OTA standards and the Bachelor’s OTA standards.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So what is the baccalaureate project?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The concept of the</a:t>
            </a:r>
            <a:r>
              <a:rPr lang="en-US" sz="1200" baseline="0" dirty="0"/>
              <a:t> baccalaureate project</a:t>
            </a:r>
            <a:r>
              <a:rPr lang="en-US" sz="1200" dirty="0"/>
              <a:t> according to the 2018 ACOTE Standards and Interpretive Guide, Section D.1.0. states that…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The definition can be found in the glossary (next slide)…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p>
        </p:txBody>
      </p:sp>
      <p:sp>
        <p:nvSpPr>
          <p:cNvPr id="4" name="Slide Number Placeholder 3"/>
          <p:cNvSpPr>
            <a:spLocks noGrp="1"/>
          </p:cNvSpPr>
          <p:nvPr>
            <p:ph type="sldNum" sz="quarter" idx="5"/>
          </p:nvPr>
        </p:nvSpPr>
        <p:spPr/>
        <p:txBody>
          <a:bodyPr/>
          <a:lstStyle/>
          <a:p>
            <a:fld id="{CB4B1348-A4D6-F44B-AA0A-A3B84422C028}" type="slidenum">
              <a:rPr lang="en-US" smtClean="0"/>
              <a:t>39</a:t>
            </a:fld>
            <a:endParaRPr lang="en-US" dirty="0"/>
          </a:p>
        </p:txBody>
      </p:sp>
    </p:spTree>
    <p:extLst>
      <p:ext uri="{BB962C8B-B14F-4D97-AF65-F5344CB8AC3E}">
        <p14:creationId xmlns:p14="http://schemas.microsoft.com/office/powerpoint/2010/main" val="10656090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By the end of this presentation, you will be able to:</a:t>
            </a:r>
          </a:p>
          <a:p>
            <a:r>
              <a:rPr lang="en-US" baseline="0" dirty="0" smtClean="0"/>
              <a:t>(1) describe how the doctoral capstone relates to the 2018 Accreditation Council for Occupational Therapy Education Standards, </a:t>
            </a:r>
          </a:p>
          <a:p>
            <a:r>
              <a:rPr lang="en-US" baseline="0" dirty="0" smtClean="0"/>
              <a:t>(2) explain the integration of the doctoral capstone into entry-level OTD curricula, </a:t>
            </a:r>
          </a:p>
          <a:p>
            <a:r>
              <a:rPr lang="en-US" baseline="0" dirty="0" smtClean="0"/>
              <a:t>(3) outline a planning process to support student learning for the doctoral capstone, and</a:t>
            </a:r>
          </a:p>
          <a:p>
            <a:r>
              <a:rPr lang="en-US" baseline="0" dirty="0" smtClean="0"/>
              <a:t>(4) illustrate possible capstone projects.  </a:t>
            </a:r>
          </a:p>
          <a:p>
            <a:endParaRPr lang="en-US" baseline="0" dirty="0" smtClean="0"/>
          </a:p>
          <a:p>
            <a:r>
              <a:rPr lang="en-US" baseline="0" dirty="0" smtClean="0"/>
              <a:t>So let us begin with “What is a Doctoral Capstone?”</a:t>
            </a:r>
          </a:p>
          <a:p>
            <a:endParaRPr lang="en-US" baseline="0" dirty="0" smtClean="0"/>
          </a:p>
          <a:p>
            <a:endParaRPr lang="en-US" baseline="0" dirty="0" smtClean="0"/>
          </a:p>
          <a:p>
            <a:endParaRPr lang="en-US" baseline="0" dirty="0"/>
          </a:p>
        </p:txBody>
      </p:sp>
      <p:sp>
        <p:nvSpPr>
          <p:cNvPr id="4" name="Slide Number Placeholder 3"/>
          <p:cNvSpPr>
            <a:spLocks noGrp="1"/>
          </p:cNvSpPr>
          <p:nvPr>
            <p:ph type="sldNum" sz="quarter" idx="10"/>
          </p:nvPr>
        </p:nvSpPr>
        <p:spPr/>
        <p:txBody>
          <a:bodyPr/>
          <a:lstStyle/>
          <a:p>
            <a:fld id="{CB4B1348-A4D6-F44B-AA0A-A3B84422C028}" type="slidenum">
              <a:rPr lang="en-US" smtClean="0"/>
              <a:t>4</a:t>
            </a:fld>
            <a:endParaRPr lang="en-US" dirty="0"/>
          </a:p>
        </p:txBody>
      </p:sp>
    </p:spTree>
    <p:extLst>
      <p:ext uri="{BB962C8B-B14F-4D97-AF65-F5344CB8AC3E}">
        <p14:creationId xmlns:p14="http://schemas.microsoft.com/office/powerpoint/2010/main" val="287876531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So you can start to get a feel for what this may look like, let me briefly introduce the related standards.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D.1.8 Ensure completion and presentation of a report of this project</a:t>
            </a:r>
          </a:p>
        </p:txBody>
      </p:sp>
      <p:sp>
        <p:nvSpPr>
          <p:cNvPr id="4" name="Slide Number Placeholder 3"/>
          <p:cNvSpPr>
            <a:spLocks noGrp="1"/>
          </p:cNvSpPr>
          <p:nvPr>
            <p:ph type="sldNum" sz="quarter" idx="5"/>
          </p:nvPr>
        </p:nvSpPr>
        <p:spPr/>
        <p:txBody>
          <a:bodyPr/>
          <a:lstStyle/>
          <a:p>
            <a:fld id="{CB4B1348-A4D6-F44B-AA0A-A3B84422C028}" type="slidenum">
              <a:rPr lang="en-US" smtClean="0"/>
              <a:t>40</a:t>
            </a:fld>
            <a:endParaRPr lang="en-US" dirty="0"/>
          </a:p>
        </p:txBody>
      </p:sp>
    </p:spTree>
    <p:extLst>
      <p:ext uri="{BB962C8B-B14F-4D97-AF65-F5344CB8AC3E}">
        <p14:creationId xmlns:p14="http://schemas.microsoft.com/office/powerpoint/2010/main" val="134862699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t>Not explicitly stated BUT very important to realize is that this is BEYOND WHAT IS COVERED IN THE B-STANDARDS, in-depth experience (a scholarly experience!) of </a:t>
            </a:r>
            <a:r>
              <a:rPr lang="en-US" sz="1200" b="1" u="sng" dirty="0"/>
              <a:t>previously</a:t>
            </a:r>
            <a:r>
              <a:rPr lang="en-US" sz="1200" dirty="0"/>
              <a:t> mastered skills.</a:t>
            </a:r>
          </a:p>
          <a:p>
            <a:pPr marL="0" indent="0">
              <a:buNone/>
            </a:pPr>
            <a:endParaRPr lang="en-US" sz="1200" dirty="0"/>
          </a:p>
          <a:p>
            <a:pPr marL="0" indent="0">
              <a:buNone/>
            </a:pPr>
            <a:r>
              <a:rPr lang="en-US" sz="1200" dirty="0"/>
              <a:t>We know that the B-standard cover basis, generalist knowledge and skills SOOOOOO, know that the in-depth nature of the baccalaureate project needs to produce application and create new constructs and learning opportunities from this previously mastered knowledge and skills.</a:t>
            </a:r>
          </a:p>
        </p:txBody>
      </p:sp>
      <p:sp>
        <p:nvSpPr>
          <p:cNvPr id="4" name="Slide Number Placeholder 3"/>
          <p:cNvSpPr>
            <a:spLocks noGrp="1"/>
          </p:cNvSpPr>
          <p:nvPr>
            <p:ph type="sldNum" sz="quarter" idx="10"/>
          </p:nvPr>
        </p:nvSpPr>
        <p:spPr/>
        <p:txBody>
          <a:bodyPr/>
          <a:lstStyle/>
          <a:p>
            <a:fld id="{CB4B1348-A4D6-F44B-AA0A-A3B84422C028}" type="slidenum">
              <a:rPr lang="en-US" smtClean="0"/>
              <a:t>41</a:t>
            </a:fld>
            <a:endParaRPr lang="en-US"/>
          </a:p>
        </p:txBody>
      </p:sp>
    </p:spTree>
    <p:extLst>
      <p:ext uri="{BB962C8B-B14F-4D97-AF65-F5344CB8AC3E}">
        <p14:creationId xmlns:p14="http://schemas.microsoft.com/office/powerpoint/2010/main" val="293880256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we are thinking about what a baccalaureate project might look like, let’s dig in deeper as to what it is and is not…</a:t>
            </a:r>
          </a:p>
          <a:p>
            <a:endParaRPr lang="en-US" dirty="0"/>
          </a:p>
          <a:p>
            <a:r>
              <a:rPr lang="en-US" dirty="0"/>
              <a:t>What it</a:t>
            </a:r>
            <a:r>
              <a:rPr lang="en-US" baseline="0" dirty="0"/>
              <a:t> IS/IS NOT</a:t>
            </a:r>
          </a:p>
          <a:p>
            <a:r>
              <a:rPr lang="en-US" baseline="0" dirty="0"/>
              <a:t>Inquiry-based learning is one of most effective routes thinking and doing</a:t>
            </a:r>
          </a:p>
          <a:p>
            <a:pPr>
              <a:buFont typeface="Wingdings" pitchFamily="2" charset="2"/>
              <a:buChar char="ü"/>
            </a:pPr>
            <a:r>
              <a:rPr lang="en-US" sz="1200" dirty="0"/>
              <a:t>Integration, application of, and enhancement of previously acquired knowledge and skills</a:t>
            </a:r>
          </a:p>
          <a:p>
            <a:pPr>
              <a:buFont typeface="Wingdings" pitchFamily="2" charset="2"/>
              <a:buChar char="ü"/>
            </a:pPr>
            <a:endParaRPr lang="en-US" sz="400" dirty="0"/>
          </a:p>
          <a:p>
            <a:pPr>
              <a:buFont typeface="Wingdings" pitchFamily="2" charset="2"/>
              <a:buChar char="ü"/>
            </a:pPr>
            <a:r>
              <a:rPr lang="en-US" sz="1200" dirty="0"/>
              <a:t> Active, inquiry-based:  (solving a problem, addressing a need, pursuing an interest…) ENHANCE KNOWLEDGE</a:t>
            </a:r>
          </a:p>
          <a:p>
            <a:pPr>
              <a:buFont typeface="Wingdings" pitchFamily="2" charset="2"/>
              <a:buChar char="ü"/>
            </a:pPr>
            <a:endParaRPr lang="en-US" sz="400" dirty="0"/>
          </a:p>
          <a:p>
            <a:pPr>
              <a:buFont typeface="Wingdings" pitchFamily="2" charset="2"/>
              <a:buChar char="ü"/>
            </a:pPr>
            <a:r>
              <a:rPr lang="en-US" sz="1200" dirty="0"/>
              <a:t>Transformative – facilitates transition from student to practitioner and contributor to society</a:t>
            </a:r>
          </a:p>
          <a:p>
            <a:pPr>
              <a:buFont typeface="Wingdings" pitchFamily="2" charset="2"/>
              <a:buChar char="ü"/>
            </a:pPr>
            <a:endParaRPr lang="en-US" sz="400" dirty="0"/>
          </a:p>
          <a:p>
            <a:pPr>
              <a:buFont typeface="Wingdings" pitchFamily="2" charset="2"/>
              <a:buChar char="ü"/>
            </a:pPr>
            <a:r>
              <a:rPr lang="en-US" sz="1200" dirty="0"/>
              <a:t>Reflective of the institution and program’s culture</a:t>
            </a:r>
          </a:p>
          <a:p>
            <a:pPr>
              <a:buFont typeface="Wingdings" pitchFamily="2" charset="2"/>
              <a:buChar char="ü"/>
            </a:pPr>
            <a:endParaRPr lang="en-US" sz="400" dirty="0"/>
          </a:p>
          <a:p>
            <a:pPr>
              <a:buFont typeface="Wingdings" pitchFamily="2" charset="2"/>
              <a:buChar char="ü"/>
            </a:pPr>
            <a:r>
              <a:rPr lang="en-US" sz="1200" dirty="0"/>
              <a:t>A source of inspiration that challenges the student to apply their expertise, explore/solve problems, think in new ways, and share information.</a:t>
            </a:r>
          </a:p>
          <a:p>
            <a:endParaRPr lang="en-US" baseline="0" dirty="0"/>
          </a:p>
          <a:p>
            <a:r>
              <a:rPr lang="en-US" dirty="0"/>
              <a:t>Not a transaction, NOT a consumer of knowledge</a:t>
            </a:r>
          </a:p>
        </p:txBody>
      </p:sp>
      <p:sp>
        <p:nvSpPr>
          <p:cNvPr id="4" name="Slide Number Placeholder 3"/>
          <p:cNvSpPr>
            <a:spLocks noGrp="1"/>
          </p:cNvSpPr>
          <p:nvPr>
            <p:ph type="sldNum" sz="quarter" idx="5"/>
          </p:nvPr>
        </p:nvSpPr>
        <p:spPr/>
        <p:txBody>
          <a:bodyPr/>
          <a:lstStyle/>
          <a:p>
            <a:fld id="{CB4B1348-A4D6-F44B-AA0A-A3B84422C028}" type="slidenum">
              <a:rPr lang="en-US" smtClean="0"/>
              <a:t>42</a:t>
            </a:fld>
            <a:endParaRPr lang="en-US"/>
          </a:p>
        </p:txBody>
      </p:sp>
    </p:spTree>
    <p:extLst>
      <p:ext uri="{BB962C8B-B14F-4D97-AF65-F5344CB8AC3E}">
        <p14:creationId xmlns:p14="http://schemas.microsoft.com/office/powerpoint/2010/main" val="375932476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43</a:t>
            </a:fld>
            <a:endParaRPr lang="en-US"/>
          </a:p>
        </p:txBody>
      </p:sp>
    </p:spTree>
    <p:extLst>
      <p:ext uri="{BB962C8B-B14F-4D97-AF65-F5344CB8AC3E}">
        <p14:creationId xmlns:p14="http://schemas.microsoft.com/office/powerpoint/2010/main" val="76576448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better understand the baccalaureate project, we can look outside of OT education and globally</a:t>
            </a:r>
          </a:p>
          <a:p>
            <a:r>
              <a:rPr lang="en-US" dirty="0"/>
              <a:t>Boyer</a:t>
            </a:r>
            <a:r>
              <a:rPr lang="en-US" baseline="0" dirty="0"/>
              <a:t> report aimed at research but highlighted discovery, integration, and application based scholarly activity. This was focused much on the transformative intention of undergraduate projects.</a:t>
            </a:r>
          </a:p>
          <a:p>
            <a:r>
              <a:rPr lang="en-US" baseline="0" dirty="0"/>
              <a:t>*Allied health programs noticeably underrepresented in literature.</a:t>
            </a:r>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44</a:t>
            </a:fld>
            <a:endParaRPr lang="en-US"/>
          </a:p>
        </p:txBody>
      </p:sp>
    </p:spTree>
    <p:extLst>
      <p:ext uri="{BB962C8B-B14F-4D97-AF65-F5344CB8AC3E}">
        <p14:creationId xmlns:p14="http://schemas.microsoft.com/office/powerpoint/2010/main" val="281757171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are the recommendations strong</a:t>
            </a:r>
            <a:r>
              <a:rPr lang="en-US" baseline="0" dirty="0"/>
              <a:t> and the trends growing?</a:t>
            </a:r>
          </a:p>
          <a:p>
            <a:endParaRPr lang="en-US" baseline="0" dirty="0"/>
          </a:p>
          <a:p>
            <a:r>
              <a:rPr lang="en-US" baseline="0" dirty="0"/>
              <a:t>Attempted to summarize and highlight some of the most relevant benefits for the OTA profession and education.</a:t>
            </a:r>
          </a:p>
          <a:p>
            <a:endParaRPr lang="en-US" baseline="0" dirty="0"/>
          </a:p>
          <a:p>
            <a:r>
              <a:rPr lang="en-US" baseline="0" dirty="0"/>
              <a:t>Sound familiar? Likely already using this language or similar language in you institutional and program missions and program curricular design.</a:t>
            </a:r>
          </a:p>
          <a:p>
            <a:pPr marL="171450" indent="-171450">
              <a:buFontTx/>
              <a:buChar char="-"/>
            </a:pPr>
            <a:r>
              <a:rPr lang="en-US" baseline="0" dirty="0"/>
              <a:t>Profession-specific competencies include both hard and soft skills -&gt; Therapeutic Use of Self</a:t>
            </a:r>
          </a:p>
          <a:p>
            <a:pPr marL="171450" indent="-171450">
              <a:buFontTx/>
              <a:buChar char="-"/>
            </a:pPr>
            <a:r>
              <a:rPr lang="en-US" baseline="0" dirty="0"/>
              <a:t>Confidence, pride sense of achievement</a:t>
            </a:r>
          </a:p>
          <a:p>
            <a:pPr marL="171450" indent="-171450">
              <a:buFontTx/>
              <a:buChar char="-"/>
            </a:pPr>
            <a:r>
              <a:rPr lang="en-US" baseline="0" dirty="0"/>
              <a:t>Motivating (autonomy, mastery, purpose)</a:t>
            </a:r>
          </a:p>
          <a:p>
            <a:pPr marL="171450" indent="-171450">
              <a:buFontTx/>
              <a:buChar char="-"/>
            </a:pPr>
            <a:endParaRPr lang="en-US" baseline="0" dirty="0"/>
          </a:p>
          <a:p>
            <a:pPr marL="171450" indent="-171450">
              <a:buFontTx/>
              <a:buChar char="-"/>
            </a:pPr>
            <a:r>
              <a:rPr lang="en-US" baseline="0" dirty="0"/>
              <a:t>BENEFIT TO PROGRAM:</a:t>
            </a:r>
          </a:p>
          <a:p>
            <a:pPr marL="628650" lvl="1" indent="-171450">
              <a:buFontTx/>
              <a:buChar char="-"/>
            </a:pPr>
            <a:r>
              <a:rPr lang="en-US" baseline="0" dirty="0"/>
              <a:t>It provides a built-in opportunity to review the cumulative impact and effectiveness of their curricula</a:t>
            </a:r>
          </a:p>
        </p:txBody>
      </p:sp>
      <p:sp>
        <p:nvSpPr>
          <p:cNvPr id="4" name="Slide Number Placeholder 3"/>
          <p:cNvSpPr>
            <a:spLocks noGrp="1"/>
          </p:cNvSpPr>
          <p:nvPr>
            <p:ph type="sldNum" sz="quarter" idx="5"/>
          </p:nvPr>
        </p:nvSpPr>
        <p:spPr/>
        <p:txBody>
          <a:bodyPr/>
          <a:lstStyle/>
          <a:p>
            <a:fld id="{CB4B1348-A4D6-F44B-AA0A-A3B84422C028}" type="slidenum">
              <a:rPr lang="en-US" smtClean="0"/>
              <a:t>45</a:t>
            </a:fld>
            <a:endParaRPr lang="en-US"/>
          </a:p>
        </p:txBody>
      </p:sp>
    </p:spTree>
    <p:extLst>
      <p:ext uri="{BB962C8B-B14F-4D97-AF65-F5344CB8AC3E}">
        <p14:creationId xmlns:p14="http://schemas.microsoft.com/office/powerpoint/2010/main" val="334214017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solidFill>
                  <a:srgbClr val="FF0000"/>
                </a:solidFill>
              </a:rPr>
              <a:t>As with all other coursework in your OTA Program, the baccalaureate</a:t>
            </a:r>
            <a:r>
              <a:rPr lang="en-US" baseline="0" dirty="0">
                <a:solidFill>
                  <a:srgbClr val="FF0000"/>
                </a:solidFill>
              </a:rPr>
              <a:t> project </a:t>
            </a:r>
            <a:r>
              <a:rPr lang="en-US" dirty="0">
                <a:solidFill>
                  <a:srgbClr val="FF0000"/>
                </a:solidFill>
              </a:rPr>
              <a:t>should reflect the sequence and scope of content of your OTA Program.  Goals of your OTA curriculum should be fulfilled or partially fulfilled by the project.</a:t>
            </a:r>
          </a:p>
          <a:p>
            <a:pPr marL="0" indent="0">
              <a:buNone/>
            </a:pPr>
            <a:endParaRPr lang="en-US" dirty="0">
              <a:solidFill>
                <a:srgbClr val="FF0000"/>
              </a:solidFill>
            </a:endParaRPr>
          </a:p>
        </p:txBody>
      </p:sp>
      <p:sp>
        <p:nvSpPr>
          <p:cNvPr id="4" name="Slide Number Placeholder 3"/>
          <p:cNvSpPr>
            <a:spLocks noGrp="1"/>
          </p:cNvSpPr>
          <p:nvPr>
            <p:ph type="sldNum" sz="quarter" idx="5"/>
          </p:nvPr>
        </p:nvSpPr>
        <p:spPr/>
        <p:txBody>
          <a:bodyPr/>
          <a:lstStyle/>
          <a:p>
            <a:fld id="{CB4B1348-A4D6-F44B-AA0A-A3B84422C028}" type="slidenum">
              <a:rPr lang="en-US" smtClean="0"/>
              <a:t>46</a:t>
            </a:fld>
            <a:endParaRPr lang="en-US" dirty="0"/>
          </a:p>
        </p:txBody>
      </p:sp>
    </p:spTree>
    <p:extLst>
      <p:ext uri="{BB962C8B-B14F-4D97-AF65-F5344CB8AC3E}">
        <p14:creationId xmlns:p14="http://schemas.microsoft.com/office/powerpoint/2010/main" val="238602829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lnSpc>
                <a:spcPct val="70000"/>
              </a:lnSpc>
              <a:defRPr/>
            </a:pPr>
            <a:r>
              <a:rPr lang="en-US" dirty="0"/>
              <a:t>Build on the program’s mission, vision, and  philosophy</a:t>
            </a:r>
          </a:p>
          <a:p>
            <a:r>
              <a:rPr lang="en-US" sz="1200" kern="1200" dirty="0">
                <a:solidFill>
                  <a:schemeClr val="tx1"/>
                </a:solidFill>
                <a:effectLst/>
                <a:latin typeface="+mn-lt"/>
                <a:ea typeface="+mn-ea"/>
                <a:cs typeface="+mn-cs"/>
              </a:rPr>
              <a:t>“This will create the flavor or personality”</a:t>
            </a:r>
          </a:p>
          <a:p>
            <a:r>
              <a:rPr lang="en-US" sz="1200" kern="1200" dirty="0">
                <a:solidFill>
                  <a:schemeClr val="tx1"/>
                </a:solidFill>
                <a:effectLst/>
                <a:latin typeface="+mn-lt"/>
                <a:ea typeface="+mn-ea"/>
                <a:cs typeface="+mn-cs"/>
              </a:rPr>
              <a:t>- Community focused?</a:t>
            </a:r>
          </a:p>
          <a:p>
            <a:r>
              <a:rPr lang="en-US" sz="1200" kern="1200" dirty="0">
                <a:solidFill>
                  <a:schemeClr val="tx1"/>
                </a:solidFill>
                <a:effectLst/>
                <a:latin typeface="+mn-lt"/>
                <a:ea typeface="+mn-ea"/>
                <a:cs typeface="+mn-cs"/>
              </a:rPr>
              <a:t>- Clinically focused?</a:t>
            </a:r>
          </a:p>
          <a:p>
            <a:r>
              <a:rPr lang="en-US" sz="1200" kern="1200" dirty="0">
                <a:solidFill>
                  <a:schemeClr val="tx1"/>
                </a:solidFill>
                <a:effectLst/>
                <a:latin typeface="+mn-lt"/>
                <a:ea typeface="+mn-ea"/>
                <a:cs typeface="+mn-cs"/>
              </a:rPr>
              <a:t>- Research focused?</a:t>
            </a:r>
          </a:p>
          <a:p>
            <a:pPr lvl="1">
              <a:lnSpc>
                <a:spcPct val="70000"/>
              </a:lnSpc>
              <a:defRPr/>
            </a:pPr>
            <a:endParaRPr lang="en-US" dirty="0"/>
          </a:p>
          <a:p>
            <a:pPr marL="0" indent="0">
              <a:lnSpc>
                <a:spcPct val="70000"/>
              </a:lnSpc>
              <a:buNone/>
              <a:defRPr/>
            </a:pPr>
            <a:endParaRPr lang="en-US" sz="2000" dirty="0"/>
          </a:p>
          <a:p>
            <a:pPr lvl="1">
              <a:lnSpc>
                <a:spcPct val="70000"/>
              </a:lnSpc>
              <a:defRPr/>
            </a:pPr>
            <a:r>
              <a:rPr lang="en-US" dirty="0"/>
              <a:t>What are the curriculum themes? </a:t>
            </a:r>
          </a:p>
          <a:p>
            <a:pPr marL="457200" lvl="1" indent="0">
              <a:lnSpc>
                <a:spcPct val="70000"/>
              </a:lnSpc>
              <a:buNone/>
              <a:defRPr/>
            </a:pPr>
            <a:endParaRPr lang="en-US" dirty="0"/>
          </a:p>
          <a:p>
            <a:pPr lvl="1">
              <a:lnSpc>
                <a:spcPct val="70000"/>
              </a:lnSpc>
              <a:defRPr/>
            </a:pPr>
            <a:r>
              <a:rPr lang="en-US" dirty="0"/>
              <a:t>What makes the curriculum contextually relevant? Look around, more emphasis on evidence-based practice; trends in healthcare looking to community… THIS MAY PROVIDE A SOURCE FOR INQUIRY </a:t>
            </a:r>
          </a:p>
          <a:p>
            <a:pPr marL="457200" lvl="1" indent="0">
              <a:lnSpc>
                <a:spcPct val="70000"/>
              </a:lnSpc>
              <a:buNone/>
              <a:defRPr/>
            </a:pPr>
            <a:endParaRPr lang="en-US" dirty="0"/>
          </a:p>
          <a:p>
            <a:pPr lvl="1">
              <a:lnSpc>
                <a:spcPct val="70000"/>
              </a:lnSpc>
              <a:defRPr/>
            </a:pPr>
            <a:r>
              <a:rPr lang="en-US" dirty="0"/>
              <a:t>How is the course sequence determined including how Level I FW is connected to the courses?  Where are the preparatory skills to be mastered?</a:t>
            </a:r>
          </a:p>
          <a:p>
            <a:pPr marL="457200" lvl="1" indent="0">
              <a:lnSpc>
                <a:spcPct val="70000"/>
              </a:lnSpc>
              <a:buNone/>
              <a:defRPr/>
            </a:pPr>
            <a:endParaRPr lang="en-US" dirty="0"/>
          </a:p>
          <a:p>
            <a:pPr lvl="1">
              <a:lnSpc>
                <a:spcPct val="70000"/>
              </a:lnSpc>
              <a:defRPr/>
            </a:pPr>
            <a:r>
              <a:rPr lang="en-US" dirty="0"/>
              <a:t>What is the institutional culture?</a:t>
            </a:r>
          </a:p>
          <a:p>
            <a:pPr marL="457200" lvl="1" indent="0">
              <a:lnSpc>
                <a:spcPct val="70000"/>
              </a:lnSpc>
              <a:buNone/>
              <a:defRPr/>
            </a:pPr>
            <a:endParaRPr lang="en-US" dirty="0"/>
          </a:p>
          <a:p>
            <a:pPr lvl="1">
              <a:lnSpc>
                <a:spcPct val="70000"/>
              </a:lnSpc>
              <a:defRPr/>
            </a:pPr>
            <a:r>
              <a:rPr lang="en-US" dirty="0"/>
              <a:t>What administrative and community support exists?  </a:t>
            </a:r>
            <a:endParaRPr lang="en-US" sz="2400" dirty="0"/>
          </a:p>
          <a:p>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47</a:t>
            </a:fld>
            <a:endParaRPr lang="en-US" dirty="0"/>
          </a:p>
        </p:txBody>
      </p:sp>
    </p:spTree>
    <p:extLst>
      <p:ext uri="{BB962C8B-B14F-4D97-AF65-F5344CB8AC3E}">
        <p14:creationId xmlns:p14="http://schemas.microsoft.com/office/powerpoint/2010/main" val="162786586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Facilitating ”active learning” will allow students to assimilate knowledge, apply it to situations and context, and come to conclusions. This is part of the TRANSFORMATIONAL process…. Sounds a lot like critical thinking, right?</a:t>
            </a:r>
          </a:p>
        </p:txBody>
      </p:sp>
      <p:sp>
        <p:nvSpPr>
          <p:cNvPr id="4" name="Slide Number Placeholder 3"/>
          <p:cNvSpPr>
            <a:spLocks noGrp="1"/>
          </p:cNvSpPr>
          <p:nvPr>
            <p:ph type="sldNum" sz="quarter" idx="5"/>
          </p:nvPr>
        </p:nvSpPr>
        <p:spPr/>
        <p:txBody>
          <a:bodyPr/>
          <a:lstStyle/>
          <a:p>
            <a:fld id="{CB4B1348-A4D6-F44B-AA0A-A3B84422C028}" type="slidenum">
              <a:rPr lang="en-US" smtClean="0"/>
              <a:t>48</a:t>
            </a:fld>
            <a:endParaRPr lang="en-US" dirty="0"/>
          </a:p>
        </p:txBody>
      </p:sp>
    </p:spTree>
    <p:extLst>
      <p:ext uri="{BB962C8B-B14F-4D97-AF65-F5344CB8AC3E}">
        <p14:creationId xmlns:p14="http://schemas.microsoft.com/office/powerpoint/2010/main" val="254879637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program director and faculty need to develop some organizing principles so that the baccalaureate project is highlighted and present starting orientation and throughout the curriculum. There needs to be an awareness that the faculty is continuously preparing and the students are continuing mastering knowledge and skills related to the baccalaureate project. </a:t>
            </a:r>
          </a:p>
          <a:p>
            <a:endParaRPr lang="en-US" dirty="0"/>
          </a:p>
        </p:txBody>
      </p:sp>
      <p:sp>
        <p:nvSpPr>
          <p:cNvPr id="4" name="Slide Number Placeholder 3"/>
          <p:cNvSpPr>
            <a:spLocks noGrp="1"/>
          </p:cNvSpPr>
          <p:nvPr>
            <p:ph type="sldNum" sz="quarter" idx="10"/>
          </p:nvPr>
        </p:nvSpPr>
        <p:spPr/>
        <p:txBody>
          <a:bodyPr/>
          <a:lstStyle/>
          <a:p>
            <a:fld id="{CB4B1348-A4D6-F44B-AA0A-A3B84422C028}" type="slidenum">
              <a:rPr lang="en-US" smtClean="0"/>
              <a:t>49</a:t>
            </a:fld>
            <a:endParaRPr lang="en-US" dirty="0"/>
          </a:p>
        </p:txBody>
      </p:sp>
    </p:spTree>
    <p:extLst>
      <p:ext uri="{BB962C8B-B14F-4D97-AF65-F5344CB8AC3E}">
        <p14:creationId xmlns:p14="http://schemas.microsoft.com/office/powerpoint/2010/main" val="21379988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620290"/>
          </a:xfrm>
        </p:spPr>
        <p:txBody>
          <a:bodyPr/>
          <a:lstStyle/>
          <a:p>
            <a:pPr marL="171450" marR="0" indent="-171450" algn="l" defTabSz="914400" rtl="0" eaLnBrk="1" fontAlgn="auto" latinLnBrk="0" hangingPunct="1">
              <a:lnSpc>
                <a:spcPct val="100000"/>
              </a:lnSpc>
              <a:spcBef>
                <a:spcPts val="0"/>
              </a:spcBef>
              <a:spcAft>
                <a:spcPts val="0"/>
              </a:spcAft>
              <a:buClrTx/>
              <a:buSzTx/>
              <a:buFont typeface="Arial"/>
              <a:buChar char="•"/>
              <a:tabLst/>
              <a:defRPr/>
            </a:pPr>
            <a:r>
              <a:rPr lang="en-US" sz="1200" dirty="0" smtClean="0"/>
              <a:t>To answer this question let’s start by taking a look at the 2018 Accreditation Council for Occupational Therapy Education Standards. For the remainder of this presentation I will also refer to these as the ACOTE Standards or Standards. </a:t>
            </a:r>
          </a:p>
          <a:p>
            <a:pPr marL="171450" marR="0" indent="-171450" algn="l" defTabSz="914400" rtl="0" eaLnBrk="1" fontAlgn="auto" latinLnBrk="0" hangingPunct="1">
              <a:lnSpc>
                <a:spcPct val="100000"/>
              </a:lnSpc>
              <a:spcBef>
                <a:spcPts val="0"/>
              </a:spcBef>
              <a:spcAft>
                <a:spcPts val="0"/>
              </a:spcAft>
              <a:buClrTx/>
              <a:buSzTx/>
              <a:buFont typeface="Arial"/>
              <a:buChar char="•"/>
              <a:tabLst/>
              <a:defRPr/>
            </a:pPr>
            <a:r>
              <a:rPr lang="en-US" sz="1200" dirty="0" smtClean="0"/>
              <a:t>The WHAT definition of the Doctoral Capstone according to the 2018 ACOTE Standards and Interpretive Guide, Section D.1.0. states that…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“The doctoral capstone must be an integral part of the program’s curriculum design.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The goal of the doctoral capstone is to provide students with an in-depth exposure to one or more of the following:  clinical practice skills, research skills, administration, leadership, program and policy development, advocacy, education, and theory development.”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“The doctoral capstone consists of two parts: the Capstone project and the Capstone experience.”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“The student will complete an individual project to demonstrate synthesis and application of </a:t>
            </a:r>
            <a:r>
              <a:rPr lang="en-US" sz="1200" baseline="0" dirty="0" smtClean="0"/>
              <a:t> </a:t>
            </a:r>
            <a:r>
              <a:rPr lang="en-US" sz="1200" dirty="0" smtClean="0"/>
              <a:t>knowledge gained.”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171450" marR="0" indent="-171450" algn="l" defTabSz="914400" rtl="0" eaLnBrk="1" fontAlgn="auto" latinLnBrk="0" hangingPunct="1">
              <a:lnSpc>
                <a:spcPct val="100000"/>
              </a:lnSpc>
              <a:spcBef>
                <a:spcPts val="0"/>
              </a:spcBef>
              <a:spcAft>
                <a:spcPts val="0"/>
              </a:spcAft>
              <a:buClrTx/>
              <a:buSzTx/>
              <a:buFont typeface="Arial"/>
              <a:buChar char="•"/>
              <a:tabLst/>
              <a:defRPr/>
            </a:pPr>
            <a:r>
              <a:rPr lang="en-US" sz="1200" dirty="0" smtClean="0"/>
              <a:t>Not only should students experience an in-depth exposure to one or more of these areas, ACOTE requires that students complete an individual project to demonstrate synthesis and application of knowledge gained through his or her Capstone Experience.</a:t>
            </a:r>
          </a:p>
          <a:p>
            <a:endParaRPr lang="en-US" dirty="0"/>
          </a:p>
          <a:p>
            <a:r>
              <a:rPr lang="en-US" dirty="0" smtClean="0"/>
              <a:t>“The </a:t>
            </a:r>
            <a:r>
              <a:rPr lang="en-US" dirty="0"/>
              <a:t>Capstone Experience is a 14-week, full-time, in-depth exposure in a concentrated area that may include on-site and off-site activities that meets developed goals or objectives of the doctoral capstone</a:t>
            </a:r>
            <a:r>
              <a:rPr lang="en-US" dirty="0" smtClean="0"/>
              <a:t>.”</a:t>
            </a:r>
            <a:endParaRPr lang="en-US" dirty="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p>
        </p:txBody>
      </p:sp>
      <p:sp>
        <p:nvSpPr>
          <p:cNvPr id="4" name="Slide Number Placeholder 3"/>
          <p:cNvSpPr>
            <a:spLocks noGrp="1"/>
          </p:cNvSpPr>
          <p:nvPr>
            <p:ph type="sldNum" sz="quarter" idx="5"/>
          </p:nvPr>
        </p:nvSpPr>
        <p:spPr/>
        <p:txBody>
          <a:bodyPr/>
          <a:lstStyle/>
          <a:p>
            <a:fld id="{CB4B1348-A4D6-F44B-AA0A-A3B84422C028}" type="slidenum">
              <a:rPr lang="en-US" smtClean="0"/>
              <a:t>5</a:t>
            </a:fld>
            <a:endParaRPr lang="en-US" dirty="0"/>
          </a:p>
        </p:txBody>
      </p:sp>
    </p:spTree>
    <p:extLst>
      <p:ext uri="{BB962C8B-B14F-4D97-AF65-F5344CB8AC3E}">
        <p14:creationId xmlns:p14="http://schemas.microsoft.com/office/powerpoint/2010/main" val="154180602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rgbClr val="FF0000"/>
                </a:solidFill>
                <a:effectLst/>
                <a:latin typeface="+mn-lt"/>
                <a:ea typeface="+mn-ea"/>
                <a:cs typeface="+mn-cs"/>
              </a:rPr>
              <a:t>Ensure/document that there are processes in place that allow collaborative opportunities between faculty and student as projects and specific objectives are developed.</a:t>
            </a:r>
          </a:p>
          <a:p>
            <a:r>
              <a:rPr lang="en-US" sz="1200" kern="1200" dirty="0">
                <a:solidFill>
                  <a:srgbClr val="FF0000"/>
                </a:solidFill>
                <a:effectLst/>
                <a:latin typeface="+mn-lt"/>
                <a:ea typeface="+mn-ea"/>
                <a:cs typeface="+mn-cs"/>
              </a:rPr>
              <a:t>&lt;&lt;&lt;&lt;The baccalaureate project </a:t>
            </a:r>
            <a:r>
              <a:rPr lang="en-US" sz="1200" kern="1200" baseline="0" dirty="0">
                <a:solidFill>
                  <a:srgbClr val="FF0000"/>
                </a:solidFill>
                <a:effectLst/>
                <a:latin typeface="+mn-lt"/>
                <a:ea typeface="+mn-ea"/>
                <a:cs typeface="+mn-cs"/>
              </a:rPr>
              <a:t>should include a collaborative process between the faculty and the student with specific and individualized objectives. The focus is on deepening current knowledge and skills through an experiential or application-based project. The students have the opportunity to transform their knowledge and support their potential for growth and leadership. Both of which are important related to the profession, personally and industry-wide. </a:t>
            </a:r>
          </a:p>
          <a:p>
            <a:r>
              <a:rPr lang="en-US" sz="1200" kern="1200" baseline="0" dirty="0">
                <a:solidFill>
                  <a:srgbClr val="FF0000"/>
                </a:solidFill>
                <a:effectLst/>
                <a:latin typeface="+mn-lt"/>
                <a:ea typeface="+mn-ea"/>
                <a:cs typeface="+mn-cs"/>
              </a:rPr>
              <a:t>The collaborative nature and project specific objectives should facilitate motivation and excitement. </a:t>
            </a:r>
          </a:p>
        </p:txBody>
      </p:sp>
      <p:sp>
        <p:nvSpPr>
          <p:cNvPr id="4" name="Slide Number Placeholder 3"/>
          <p:cNvSpPr>
            <a:spLocks noGrp="1"/>
          </p:cNvSpPr>
          <p:nvPr>
            <p:ph type="sldNum" sz="quarter" idx="5"/>
          </p:nvPr>
        </p:nvSpPr>
        <p:spPr/>
        <p:txBody>
          <a:bodyPr/>
          <a:lstStyle/>
          <a:p>
            <a:fld id="{CB4B1348-A4D6-F44B-AA0A-A3B84422C028}" type="slidenum">
              <a:rPr lang="en-US" smtClean="0"/>
              <a:t>50</a:t>
            </a:fld>
            <a:endParaRPr lang="en-US" dirty="0"/>
          </a:p>
        </p:txBody>
      </p:sp>
    </p:spTree>
    <p:extLst>
      <p:ext uri="{BB962C8B-B14F-4D97-AF65-F5344CB8AC3E}">
        <p14:creationId xmlns:p14="http://schemas.microsoft.com/office/powerpoint/2010/main" val="384178626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skills are taught/mastered, all need to know that these will ultimately support the baccalaureate project.</a:t>
            </a:r>
          </a:p>
        </p:txBody>
      </p:sp>
      <p:sp>
        <p:nvSpPr>
          <p:cNvPr id="4" name="Slide Number Placeholder 3"/>
          <p:cNvSpPr>
            <a:spLocks noGrp="1"/>
          </p:cNvSpPr>
          <p:nvPr>
            <p:ph type="sldNum" sz="quarter" idx="5"/>
          </p:nvPr>
        </p:nvSpPr>
        <p:spPr/>
        <p:txBody>
          <a:bodyPr/>
          <a:lstStyle/>
          <a:p>
            <a:fld id="{CB4B1348-A4D6-F44B-AA0A-A3B84422C028}" type="slidenum">
              <a:rPr lang="en-US" smtClean="0"/>
              <a:t>51</a:t>
            </a:fld>
            <a:endParaRPr lang="en-US" dirty="0"/>
          </a:p>
        </p:txBody>
      </p:sp>
    </p:spTree>
    <p:extLst>
      <p:ext uri="{BB962C8B-B14F-4D97-AF65-F5344CB8AC3E}">
        <p14:creationId xmlns:p14="http://schemas.microsoft.com/office/powerpoint/2010/main" val="30663498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52</a:t>
            </a:fld>
            <a:endParaRPr lang="en-US" dirty="0"/>
          </a:p>
        </p:txBody>
      </p:sp>
    </p:spTree>
    <p:extLst>
      <p:ext uri="{BB962C8B-B14F-4D97-AF65-F5344CB8AC3E}">
        <p14:creationId xmlns:p14="http://schemas.microsoft.com/office/powerpoint/2010/main" val="17742261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4B1348-A4D6-F44B-AA0A-A3B84422C028}" type="slidenum">
              <a:rPr lang="en-US" smtClean="0"/>
              <a:t>53</a:t>
            </a:fld>
            <a:endParaRPr lang="en-US"/>
          </a:p>
        </p:txBody>
      </p:sp>
    </p:spTree>
    <p:extLst>
      <p:ext uri="{BB962C8B-B14F-4D97-AF65-F5344CB8AC3E}">
        <p14:creationId xmlns:p14="http://schemas.microsoft.com/office/powerpoint/2010/main" val="115123193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4B1348-A4D6-F44B-AA0A-A3B84422C028}" type="slidenum">
              <a:rPr lang="en-US" smtClean="0"/>
              <a:t>54</a:t>
            </a:fld>
            <a:endParaRPr lang="en-US"/>
          </a:p>
        </p:txBody>
      </p:sp>
    </p:spTree>
    <p:extLst>
      <p:ext uri="{BB962C8B-B14F-4D97-AF65-F5344CB8AC3E}">
        <p14:creationId xmlns:p14="http://schemas.microsoft.com/office/powerpoint/2010/main" val="188962167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dirty="0">
                <a:solidFill>
                  <a:schemeClr val="bg1"/>
                </a:solidFill>
              </a:rPr>
              <a:t>Community-based: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dirty="0">
                <a:solidFill>
                  <a:schemeClr val="bg1"/>
                </a:solidFill>
              </a:rPr>
              <a:t>Partner with community organization to develop need-based program and provide sustainable service to marginalized population (</a:t>
            </a:r>
            <a:r>
              <a:rPr lang="en-US" sz="1200" kern="1200" dirty="0">
                <a:solidFill>
                  <a:schemeClr val="bg1"/>
                </a:solidFill>
                <a:effectLst/>
                <a:latin typeface="+mn-lt"/>
                <a:ea typeface="+mn-ea"/>
                <a:cs typeface="+mn-cs"/>
              </a:rPr>
              <a:t>life-skills for women’s shelter; afterschool program for at-risk youth; service project to homeless or marginalized group)</a:t>
            </a:r>
            <a:endParaRPr lang="en-US" altLang="en-US" sz="1200" dirty="0">
              <a:solidFill>
                <a:schemeClr val="bg1"/>
              </a:solidFill>
            </a:endParaRPr>
          </a:p>
          <a:p>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55</a:t>
            </a:fld>
            <a:endParaRPr lang="en-US"/>
          </a:p>
        </p:txBody>
      </p:sp>
    </p:spTree>
    <p:extLst>
      <p:ext uri="{BB962C8B-B14F-4D97-AF65-F5344CB8AC3E}">
        <p14:creationId xmlns:p14="http://schemas.microsoft.com/office/powerpoint/2010/main" val="83407532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The design and content of a formal evaluation is at the discretion of the program.  Though just like any other evaluation it would be most appropriate to base the formal evaluation content on the program and</a:t>
            </a:r>
          </a:p>
          <a:p>
            <a:r>
              <a:rPr lang="en-US" sz="1200" dirty="0"/>
              <a:t>&lt;&lt;&lt;&lt; student’s individual performance objectives. </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56</a:t>
            </a:fld>
            <a:endParaRPr lang="en-US" dirty="0"/>
          </a:p>
        </p:txBody>
      </p:sp>
    </p:spTree>
    <p:extLst>
      <p:ext uri="{BB962C8B-B14F-4D97-AF65-F5344CB8AC3E}">
        <p14:creationId xmlns:p14="http://schemas.microsoft.com/office/powerpoint/2010/main" val="275776599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57</a:t>
            </a:fld>
            <a:endParaRPr lang="en-US"/>
          </a:p>
        </p:txBody>
      </p:sp>
    </p:spTree>
    <p:extLst>
      <p:ext uri="{BB962C8B-B14F-4D97-AF65-F5344CB8AC3E}">
        <p14:creationId xmlns:p14="http://schemas.microsoft.com/office/powerpoint/2010/main" val="338819191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58</a:t>
            </a:fld>
            <a:endParaRPr lang="en-US"/>
          </a:p>
        </p:txBody>
      </p:sp>
    </p:spTree>
    <p:extLst>
      <p:ext uri="{BB962C8B-B14F-4D97-AF65-F5344CB8AC3E}">
        <p14:creationId xmlns:p14="http://schemas.microsoft.com/office/powerpoint/2010/main" val="129498096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documented process and product criteria for the</a:t>
            </a:r>
            <a:r>
              <a:rPr lang="en-US" baseline="0" dirty="0"/>
              <a:t> baccalaureate</a:t>
            </a:r>
            <a:r>
              <a:rPr lang="en-US" dirty="0"/>
              <a:t> project, developed by the program, will help ensure completion and presentation of the</a:t>
            </a:r>
            <a:r>
              <a:rPr lang="en-US" baseline="0" dirty="0"/>
              <a:t> baccalaureate</a:t>
            </a:r>
            <a:r>
              <a:rPr lang="en-US" dirty="0"/>
              <a:t> project, that demonstrates in-depth knowledge in the focused area of study.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59</a:t>
            </a:fld>
            <a:endParaRPr lang="en-US" dirty="0"/>
          </a:p>
        </p:txBody>
      </p:sp>
    </p:spTree>
    <p:extLst>
      <p:ext uri="{BB962C8B-B14F-4D97-AF65-F5344CB8AC3E}">
        <p14:creationId xmlns:p14="http://schemas.microsoft.com/office/powerpoint/2010/main" val="30499006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smtClean="0"/>
              <a:t>As stated in D.1.0., The doctoral capstone consists of two parts: The Capstone project and the Capstone experience.</a:t>
            </a:r>
          </a:p>
          <a:p>
            <a:pPr marL="0" indent="0">
              <a:buNone/>
            </a:pPr>
            <a:endParaRPr lang="en-US" sz="1200" dirty="0" smtClean="0"/>
          </a:p>
          <a:p>
            <a:pPr marL="0" indent="0">
              <a:buNone/>
            </a:pPr>
            <a:r>
              <a:rPr lang="en-US" dirty="0" smtClean="0"/>
              <a:t>“</a:t>
            </a:r>
            <a:r>
              <a:rPr lang="en-US" sz="1200" dirty="0" smtClean="0"/>
              <a:t>The Capstone Experience is a 14-week, full-time, in-depth exposure in a concentrated area that may include on-site and off-site activities that meets developed goals or objectives of the doctoral capstone.”</a:t>
            </a:r>
          </a:p>
          <a:p>
            <a:pPr marL="0" indent="0">
              <a:buNone/>
            </a:pPr>
            <a:endParaRPr lang="en-US" sz="1200" dirty="0" smtClean="0"/>
          </a:p>
          <a:p>
            <a:pPr marL="0" indent="0">
              <a:buNone/>
            </a:pPr>
            <a:r>
              <a:rPr lang="en-US" sz="1200" dirty="0" smtClean="0"/>
              <a:t>“The Capstone project is a project that is completed by a doctoral-level student that demonstrates the student’s ability to relate theory to practice and to synthesize in-depth knowledge in a practice area that relates to the capstone experience.” </a:t>
            </a:r>
          </a:p>
          <a:p>
            <a:pPr marL="0" indent="0">
              <a:buNone/>
            </a:pPr>
            <a:endParaRPr lang="en-US" sz="1200" dirty="0" smtClean="0"/>
          </a:p>
          <a:p>
            <a:pPr marL="171450" indent="-171450">
              <a:buFont typeface="Arial"/>
              <a:buChar char="•"/>
            </a:pPr>
            <a:r>
              <a:rPr lang="en-US" sz="1200" dirty="0" smtClean="0"/>
              <a:t>Both of these definitions are found at the end of the 2018 Accreditation Council for Occupational Therapy Education (ACOTE®) Standards and Interpretive Guide. </a:t>
            </a:r>
          </a:p>
          <a:p>
            <a:pPr marL="0" indent="0">
              <a:buNone/>
            </a:pPr>
            <a:endParaRPr lang="en-US" sz="1200" dirty="0"/>
          </a:p>
        </p:txBody>
      </p:sp>
      <p:sp>
        <p:nvSpPr>
          <p:cNvPr id="4" name="Slide Number Placeholder 3"/>
          <p:cNvSpPr>
            <a:spLocks noGrp="1"/>
          </p:cNvSpPr>
          <p:nvPr>
            <p:ph type="sldNum" sz="quarter" idx="10"/>
          </p:nvPr>
        </p:nvSpPr>
        <p:spPr/>
        <p:txBody>
          <a:bodyPr/>
          <a:lstStyle/>
          <a:p>
            <a:fld id="{CB4B1348-A4D6-F44B-AA0A-A3B84422C028}" type="slidenum">
              <a:rPr lang="en-US" smtClean="0"/>
              <a:t>6</a:t>
            </a:fld>
            <a:endParaRPr lang="en-US"/>
          </a:p>
        </p:txBody>
      </p:sp>
    </p:spTree>
    <p:extLst>
      <p:ext uri="{BB962C8B-B14F-4D97-AF65-F5344CB8AC3E}">
        <p14:creationId xmlns:p14="http://schemas.microsoft.com/office/powerpoint/2010/main" val="170147909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You’ve conceptualized it, designed it, created evaluation tool/s related to it, now need to make sure that it is completed and reported/shared. </a:t>
            </a:r>
          </a:p>
          <a:p>
            <a:r>
              <a:rPr lang="en-US" dirty="0"/>
              <a:t>A documented process and product criteria for the</a:t>
            </a:r>
            <a:r>
              <a:rPr lang="en-US" baseline="0" dirty="0"/>
              <a:t> baccalaureate</a:t>
            </a:r>
            <a:r>
              <a:rPr lang="en-US" dirty="0"/>
              <a:t> project, developed by the program, will help ensure completion and presentation of the</a:t>
            </a:r>
            <a:r>
              <a:rPr lang="en-US" baseline="0" dirty="0"/>
              <a:t> baccalaureate</a:t>
            </a:r>
            <a:r>
              <a:rPr lang="en-US" dirty="0"/>
              <a:t> project, that demonstrates in-depth knowledge in the focused area of study.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60</a:t>
            </a:fld>
            <a:endParaRPr lang="en-US" dirty="0"/>
          </a:p>
        </p:txBody>
      </p:sp>
    </p:spTree>
    <p:extLst>
      <p:ext uri="{BB962C8B-B14F-4D97-AF65-F5344CB8AC3E}">
        <p14:creationId xmlns:p14="http://schemas.microsoft.com/office/powerpoint/2010/main" val="20479760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does this look like?</a:t>
            </a:r>
          </a:p>
        </p:txBody>
      </p:sp>
      <p:sp>
        <p:nvSpPr>
          <p:cNvPr id="4" name="Slide Number Placeholder 3"/>
          <p:cNvSpPr>
            <a:spLocks noGrp="1"/>
          </p:cNvSpPr>
          <p:nvPr>
            <p:ph type="sldNum" sz="quarter" idx="5"/>
          </p:nvPr>
        </p:nvSpPr>
        <p:spPr/>
        <p:txBody>
          <a:bodyPr/>
          <a:lstStyle/>
          <a:p>
            <a:fld id="{CB4B1348-A4D6-F44B-AA0A-A3B84422C028}" type="slidenum">
              <a:rPr lang="en-US" smtClean="0"/>
              <a:t>61</a:t>
            </a:fld>
            <a:endParaRPr lang="en-US"/>
          </a:p>
        </p:txBody>
      </p:sp>
    </p:spTree>
    <p:extLst>
      <p:ext uri="{BB962C8B-B14F-4D97-AF65-F5344CB8AC3E}">
        <p14:creationId xmlns:p14="http://schemas.microsoft.com/office/powerpoint/2010/main" val="273324768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62</a:t>
            </a:fld>
            <a:endParaRPr lang="en-US"/>
          </a:p>
        </p:txBody>
      </p:sp>
    </p:spTree>
    <p:extLst>
      <p:ext uri="{BB962C8B-B14F-4D97-AF65-F5344CB8AC3E}">
        <p14:creationId xmlns:p14="http://schemas.microsoft.com/office/powerpoint/2010/main" val="953908574"/>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63</a:t>
            </a:fld>
            <a:endParaRPr lang="en-US"/>
          </a:p>
        </p:txBody>
      </p:sp>
    </p:spTree>
    <p:extLst>
      <p:ext uri="{BB962C8B-B14F-4D97-AF65-F5344CB8AC3E}">
        <p14:creationId xmlns:p14="http://schemas.microsoft.com/office/powerpoint/2010/main" val="311942476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64</a:t>
            </a:fld>
            <a:endParaRPr lang="en-US"/>
          </a:p>
        </p:txBody>
      </p:sp>
    </p:spTree>
    <p:extLst>
      <p:ext uri="{BB962C8B-B14F-4D97-AF65-F5344CB8AC3E}">
        <p14:creationId xmlns:p14="http://schemas.microsoft.com/office/powerpoint/2010/main" val="39772046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solidFill>
                  <a:srgbClr val="000000"/>
                </a:solidFill>
              </a:rPr>
              <a:t>As stated in ACOTE Standard D.1.1. The doctoral capstone coordinator will:</a:t>
            </a:r>
          </a:p>
          <a:p>
            <a:pPr marL="0" indent="0">
              <a:buNone/>
            </a:pPr>
            <a:endParaRPr lang="en-US" dirty="0" smtClean="0">
              <a:solidFill>
                <a:srgbClr val="000000"/>
              </a:solidFill>
            </a:endParaRPr>
          </a:p>
          <a:p>
            <a:pPr marL="0" indent="0">
              <a:buNone/>
            </a:pPr>
            <a:r>
              <a:rPr lang="en-US" dirty="0" smtClean="0">
                <a:solidFill>
                  <a:srgbClr val="000000"/>
                </a:solidFill>
              </a:rPr>
              <a:t>“Ensure that the doctoral capstone reflects the sequence and scope of content in the curriculum design so the doctoral capstone can allow for development of in-depth knowledge in the designated area of interest.”</a:t>
            </a:r>
          </a:p>
          <a:p>
            <a:pPr marL="0" indent="0">
              <a:buNone/>
            </a:pPr>
            <a:endParaRPr lang="en-US" dirty="0" smtClean="0">
              <a:solidFill>
                <a:srgbClr val="000000"/>
              </a:solidFill>
            </a:endParaRPr>
          </a:p>
          <a:p>
            <a:pPr marL="0" indent="0">
              <a:buNone/>
            </a:pPr>
            <a:r>
              <a:rPr lang="en-US" dirty="0" smtClean="0">
                <a:solidFill>
                  <a:srgbClr val="000000"/>
                </a:solidFill>
              </a:rPr>
              <a:t>As with all other courses in your OTD Program, the Doctoral Capstone courses should reflect the sequence and scope of content of your OTD Program.  Goals of your OTD curriculum should be fulfilled or partially fulfilled by the </a:t>
            </a:r>
          </a:p>
          <a:p>
            <a:pPr marL="0" indent="0">
              <a:buNone/>
            </a:pPr>
            <a:r>
              <a:rPr lang="en-US" dirty="0" smtClean="0">
                <a:solidFill>
                  <a:srgbClr val="000000"/>
                </a:solidFill>
              </a:rPr>
              <a:t>Project and Experience of the Doctoral Capstone.</a:t>
            </a:r>
          </a:p>
          <a:p>
            <a:pPr marL="0" indent="0">
              <a:buNone/>
            </a:pPr>
            <a:endParaRPr lang="en-US" dirty="0">
              <a:solidFill>
                <a:srgbClr val="FF0000"/>
              </a:solidFill>
            </a:endParaRPr>
          </a:p>
        </p:txBody>
      </p:sp>
      <p:sp>
        <p:nvSpPr>
          <p:cNvPr id="4" name="Slide Number Placeholder 3"/>
          <p:cNvSpPr>
            <a:spLocks noGrp="1"/>
          </p:cNvSpPr>
          <p:nvPr>
            <p:ph type="sldNum" sz="quarter" idx="5"/>
          </p:nvPr>
        </p:nvSpPr>
        <p:spPr/>
        <p:txBody>
          <a:bodyPr/>
          <a:lstStyle/>
          <a:p>
            <a:fld id="{CB4B1348-A4D6-F44B-AA0A-A3B84422C028}" type="slidenum">
              <a:rPr lang="en-US" smtClean="0"/>
              <a:t>7</a:t>
            </a:fld>
            <a:endParaRPr lang="en-US" dirty="0"/>
          </a:p>
        </p:txBody>
      </p:sp>
    </p:spTree>
    <p:extLst>
      <p:ext uri="{BB962C8B-B14F-4D97-AF65-F5344CB8AC3E}">
        <p14:creationId xmlns:p14="http://schemas.microsoft.com/office/powerpoint/2010/main" val="32721569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noted in D.1.0., the Capstone Component of the program should realistically connect to your program’s Curriculum Design.  It is the program faculty’s responsibility to conceptualize how your design can be linked to one or </a:t>
            </a:r>
          </a:p>
          <a:p>
            <a:r>
              <a:rPr lang="en-US" dirty="0" smtClean="0"/>
              <a:t>more of the following areas: clinical practice skills, research skills, administration, leadership, program and policy development, advocacy, education, and theory development.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CB4B1348-A4D6-F44B-AA0A-A3B84422C028}" type="slidenum">
              <a:rPr lang="en-US" smtClean="0"/>
              <a:t>8</a:t>
            </a:fld>
            <a:endParaRPr lang="en-US"/>
          </a:p>
        </p:txBody>
      </p:sp>
    </p:spTree>
    <p:extLst>
      <p:ext uri="{BB962C8B-B14F-4D97-AF65-F5344CB8AC3E}">
        <p14:creationId xmlns:p14="http://schemas.microsoft.com/office/powerpoint/2010/main" val="35277986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Building</a:t>
            </a:r>
            <a:r>
              <a:rPr lang="en-US" sz="1200" baseline="0" dirty="0" smtClean="0"/>
              <a:t> on the strengths of your current OT program may help organize the integration of the Doctoral Capstone into your curriculum.  As a faculty, ask yourself some questions.  For example:</a:t>
            </a:r>
            <a:endParaRPr lang="en-US" sz="1200" dirty="0" smtClean="0"/>
          </a:p>
          <a:p>
            <a:pPr lvl="1">
              <a:lnSpc>
                <a:spcPct val="80000"/>
              </a:lnSpc>
              <a:defRPr/>
            </a:pPr>
            <a:r>
              <a:rPr lang="en-US" sz="1200" dirty="0" smtClean="0"/>
              <a:t>What are your curriculum themes? </a:t>
            </a:r>
            <a:r>
              <a:rPr lang="en-US" sz="1200" baseline="0" dirty="0" smtClean="0"/>
              <a:t> </a:t>
            </a:r>
          </a:p>
          <a:p>
            <a:pPr lvl="1">
              <a:lnSpc>
                <a:spcPct val="80000"/>
              </a:lnSpc>
              <a:defRPr/>
            </a:pPr>
            <a:r>
              <a:rPr lang="en-US" sz="1200" dirty="0" smtClean="0"/>
              <a:t>How is your curriculums’ practice courses organized?</a:t>
            </a:r>
            <a:r>
              <a:rPr lang="en-US" sz="1200" baseline="0" dirty="0" smtClean="0"/>
              <a:t>  </a:t>
            </a:r>
          </a:p>
          <a:p>
            <a:pPr lvl="1">
              <a:lnSpc>
                <a:spcPct val="80000"/>
              </a:lnSpc>
              <a:defRPr/>
            </a:pPr>
            <a:r>
              <a:rPr lang="en-US" sz="1200" dirty="0" smtClean="0"/>
              <a:t>How is your Level I fieldwork connected to the courses?  </a:t>
            </a:r>
          </a:p>
          <a:p>
            <a:pPr lvl="1">
              <a:lnSpc>
                <a:spcPct val="80000"/>
              </a:lnSpc>
              <a:defRPr/>
            </a:pPr>
            <a:r>
              <a:rPr lang="en-US" sz="1200" dirty="0" smtClean="0"/>
              <a:t>What are your faculty characteristics?  What are the strengths of your</a:t>
            </a:r>
            <a:r>
              <a:rPr lang="en-US" sz="1200" baseline="0" dirty="0" smtClean="0"/>
              <a:t> faculty</a:t>
            </a:r>
            <a:r>
              <a:rPr lang="en-US" sz="1200" dirty="0" smtClean="0"/>
              <a:t>?</a:t>
            </a:r>
            <a:r>
              <a:rPr lang="en-US" sz="1200" baseline="0" dirty="0" smtClean="0"/>
              <a:t> </a:t>
            </a:r>
          </a:p>
          <a:p>
            <a:pPr lvl="1">
              <a:lnSpc>
                <a:spcPct val="80000"/>
              </a:lnSpc>
              <a:defRPr/>
            </a:pPr>
            <a:r>
              <a:rPr lang="en-US" sz="1200" dirty="0" smtClean="0"/>
              <a:t>What administrative support exists for your program? What are the strengths of your administrative support? </a:t>
            </a:r>
            <a:r>
              <a:rPr lang="en-US" sz="1200" baseline="0" dirty="0" smtClean="0"/>
              <a:t> </a:t>
            </a:r>
          </a:p>
          <a:p>
            <a:pPr lvl="1">
              <a:lnSpc>
                <a:spcPct val="80000"/>
              </a:lnSpc>
              <a:defRPr/>
            </a:pPr>
            <a:r>
              <a:rPr lang="en-US" sz="1200" dirty="0" smtClean="0"/>
              <a:t>What type of community support exists? What are the strengths of your community support?</a:t>
            </a:r>
          </a:p>
          <a:p>
            <a:endParaRPr lang="en-US" dirty="0" smtClean="0"/>
          </a:p>
          <a:p>
            <a:endParaRPr lang="en-US" dirty="0"/>
          </a:p>
        </p:txBody>
      </p:sp>
      <p:sp>
        <p:nvSpPr>
          <p:cNvPr id="4" name="Slide Number Placeholder 3"/>
          <p:cNvSpPr>
            <a:spLocks noGrp="1"/>
          </p:cNvSpPr>
          <p:nvPr>
            <p:ph type="sldNum" sz="quarter" idx="5"/>
          </p:nvPr>
        </p:nvSpPr>
        <p:spPr/>
        <p:txBody>
          <a:bodyPr/>
          <a:lstStyle/>
          <a:p>
            <a:fld id="{CB4B1348-A4D6-F44B-AA0A-A3B84422C028}" type="slidenum">
              <a:rPr lang="en-US" smtClean="0"/>
              <a:t>9</a:t>
            </a:fld>
            <a:endParaRPr lang="en-US" dirty="0"/>
          </a:p>
        </p:txBody>
      </p:sp>
    </p:spTree>
    <p:extLst>
      <p:ext uri="{BB962C8B-B14F-4D97-AF65-F5344CB8AC3E}">
        <p14:creationId xmlns:p14="http://schemas.microsoft.com/office/powerpoint/2010/main" val="9110192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5D136D9-A25E-EA40-833C-3B4C5CB78AF7}" type="datetimeFigureOut">
              <a:rPr lang="en-US" smtClean="0"/>
              <a:t>5/3/2019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D1E4879F-247D-7A43-9993-2391A90E5F0F}" type="slidenum">
              <a:rPr lang="en-US" smtClean="0"/>
              <a:t>‹#›</a:t>
            </a:fld>
            <a:endParaRPr lang="en-US"/>
          </a:p>
        </p:txBody>
      </p:sp>
    </p:spTree>
    <p:extLst>
      <p:ext uri="{BB962C8B-B14F-4D97-AF65-F5344CB8AC3E}">
        <p14:creationId xmlns:p14="http://schemas.microsoft.com/office/powerpoint/2010/main" val="2534173122"/>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5D136D9-A25E-EA40-833C-3B4C5CB78AF7}" type="datetimeFigureOut">
              <a:rPr lang="en-US" smtClean="0"/>
              <a:t>5/3/2019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D1E4879F-247D-7A43-9993-2391A90E5F0F}" type="slidenum">
              <a:rPr lang="en-US" smtClean="0"/>
              <a:t>‹#›</a:t>
            </a:fld>
            <a:endParaRPr lang="en-US"/>
          </a:p>
        </p:txBody>
      </p:sp>
    </p:spTree>
    <p:extLst>
      <p:ext uri="{BB962C8B-B14F-4D97-AF65-F5344CB8AC3E}">
        <p14:creationId xmlns:p14="http://schemas.microsoft.com/office/powerpoint/2010/main" val="3598994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5D136D9-A25E-EA40-833C-3B4C5CB78AF7}" type="datetimeFigureOut">
              <a:rPr lang="en-US" smtClean="0"/>
              <a:t>5/3/2019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D1E4879F-247D-7A43-9993-2391A90E5F0F}" type="slidenum">
              <a:rPr lang="en-US" smtClean="0"/>
              <a:t>‹#›</a:t>
            </a:fld>
            <a:endParaRPr lang="en-US"/>
          </a:p>
        </p:txBody>
      </p:sp>
    </p:spTree>
    <p:extLst>
      <p:ext uri="{BB962C8B-B14F-4D97-AF65-F5344CB8AC3E}">
        <p14:creationId xmlns:p14="http://schemas.microsoft.com/office/powerpoint/2010/main" val="37889180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5D136D9-A25E-EA40-833C-3B4C5CB78AF7}" type="datetimeFigureOut">
              <a:rPr lang="en-US" smtClean="0"/>
              <a:t>5/3/2019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D1E4879F-247D-7A43-9993-2391A90E5F0F}"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6985040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5D136D9-A25E-EA40-833C-3B4C5CB78AF7}" type="datetimeFigureOut">
              <a:rPr lang="en-US" smtClean="0"/>
              <a:t>5/3/2019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D1E4879F-247D-7A43-9993-2391A90E5F0F}" type="slidenum">
              <a:rPr lang="en-US" smtClean="0"/>
              <a:t>‹#›</a:t>
            </a:fld>
            <a:endParaRPr lang="en-US"/>
          </a:p>
        </p:txBody>
      </p:sp>
    </p:spTree>
    <p:extLst>
      <p:ext uri="{BB962C8B-B14F-4D97-AF65-F5344CB8AC3E}">
        <p14:creationId xmlns:p14="http://schemas.microsoft.com/office/powerpoint/2010/main" val="6271834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15D136D9-A25E-EA40-833C-3B4C5CB78AF7}" type="datetimeFigureOut">
              <a:rPr lang="en-US" smtClean="0"/>
              <a:t>5/3/2019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E4879F-247D-7A43-9993-2391A90E5F0F}" type="slidenum">
              <a:rPr lang="en-US" smtClean="0"/>
              <a:t>‹#›</a:t>
            </a:fld>
            <a:endParaRPr lang="en-US"/>
          </a:p>
        </p:txBody>
      </p:sp>
    </p:spTree>
    <p:extLst>
      <p:ext uri="{BB962C8B-B14F-4D97-AF65-F5344CB8AC3E}">
        <p14:creationId xmlns:p14="http://schemas.microsoft.com/office/powerpoint/2010/main" val="1156183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15D136D9-A25E-EA40-833C-3B4C5CB78AF7}" type="datetimeFigureOut">
              <a:rPr lang="en-US" smtClean="0"/>
              <a:t>5/3/2019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E4879F-247D-7A43-9993-2391A90E5F0F}" type="slidenum">
              <a:rPr lang="en-US" smtClean="0"/>
              <a:t>‹#›</a:t>
            </a:fld>
            <a:endParaRPr lang="en-US"/>
          </a:p>
        </p:txBody>
      </p:sp>
    </p:spTree>
    <p:extLst>
      <p:ext uri="{BB962C8B-B14F-4D97-AF65-F5344CB8AC3E}">
        <p14:creationId xmlns:p14="http://schemas.microsoft.com/office/powerpoint/2010/main" val="35702163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D136D9-A25E-EA40-833C-3B4C5CB78AF7}" type="datetimeFigureOut">
              <a:rPr lang="en-US" smtClean="0"/>
              <a:t>5/3/2019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E4879F-247D-7A43-9993-2391A90E5F0F}" type="slidenum">
              <a:rPr lang="en-US" smtClean="0"/>
              <a:t>‹#›</a:t>
            </a:fld>
            <a:endParaRPr lang="en-US"/>
          </a:p>
        </p:txBody>
      </p:sp>
    </p:spTree>
    <p:extLst>
      <p:ext uri="{BB962C8B-B14F-4D97-AF65-F5344CB8AC3E}">
        <p14:creationId xmlns:p14="http://schemas.microsoft.com/office/powerpoint/2010/main" val="16100038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15D136D9-A25E-EA40-833C-3B4C5CB78AF7}" type="datetimeFigureOut">
              <a:rPr lang="en-US" smtClean="0"/>
              <a:t>5/3/2019</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D1E4879F-247D-7A43-9993-2391A90E5F0F}" type="slidenum">
              <a:rPr lang="en-US" smtClean="0"/>
              <a:t>‹#›</a:t>
            </a:fld>
            <a:endParaRPr lang="en-US"/>
          </a:p>
        </p:txBody>
      </p:sp>
    </p:spTree>
    <p:extLst>
      <p:ext uri="{BB962C8B-B14F-4D97-AF65-F5344CB8AC3E}">
        <p14:creationId xmlns:p14="http://schemas.microsoft.com/office/powerpoint/2010/main" val="4123707066"/>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D136D9-A25E-EA40-833C-3B4C5CB78AF7}" type="datetimeFigureOut">
              <a:rPr lang="en-US" smtClean="0"/>
              <a:t>5/3/2019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E4879F-247D-7A43-9993-2391A90E5F0F}" type="slidenum">
              <a:rPr lang="en-US" smtClean="0"/>
              <a:t>‹#›</a:t>
            </a:fld>
            <a:endParaRPr lang="en-US"/>
          </a:p>
        </p:txBody>
      </p:sp>
    </p:spTree>
    <p:extLst>
      <p:ext uri="{BB962C8B-B14F-4D97-AF65-F5344CB8AC3E}">
        <p14:creationId xmlns:p14="http://schemas.microsoft.com/office/powerpoint/2010/main" val="2374524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5D136D9-A25E-EA40-833C-3B4C5CB78AF7}" type="datetimeFigureOut">
              <a:rPr lang="en-US" smtClean="0"/>
              <a:t>5/3/2019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D1E4879F-247D-7A43-9993-2391A90E5F0F}" type="slidenum">
              <a:rPr lang="en-US" smtClean="0"/>
              <a:t>‹#›</a:t>
            </a:fld>
            <a:endParaRPr lang="en-US"/>
          </a:p>
        </p:txBody>
      </p:sp>
    </p:spTree>
    <p:extLst>
      <p:ext uri="{BB962C8B-B14F-4D97-AF65-F5344CB8AC3E}">
        <p14:creationId xmlns:p14="http://schemas.microsoft.com/office/powerpoint/2010/main" val="3560939575"/>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5D136D9-A25E-EA40-833C-3B4C5CB78AF7}" type="datetimeFigureOut">
              <a:rPr lang="en-US" smtClean="0"/>
              <a:t>5/3/2019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E4879F-247D-7A43-9993-2391A90E5F0F}" type="slidenum">
              <a:rPr lang="en-US" smtClean="0"/>
              <a:t>‹#›</a:t>
            </a:fld>
            <a:endParaRPr lang="en-US"/>
          </a:p>
        </p:txBody>
      </p:sp>
    </p:spTree>
    <p:extLst>
      <p:ext uri="{BB962C8B-B14F-4D97-AF65-F5344CB8AC3E}">
        <p14:creationId xmlns:p14="http://schemas.microsoft.com/office/powerpoint/2010/main" val="389003420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D136D9-A25E-EA40-833C-3B4C5CB78AF7}" type="datetimeFigureOut">
              <a:rPr lang="en-US" smtClean="0"/>
              <a:t>5/3/2019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E4879F-247D-7A43-9993-2391A90E5F0F}" type="slidenum">
              <a:rPr lang="en-US" smtClean="0"/>
              <a:t>‹#›</a:t>
            </a:fld>
            <a:endParaRPr lang="en-US"/>
          </a:p>
        </p:txBody>
      </p:sp>
    </p:spTree>
    <p:extLst>
      <p:ext uri="{BB962C8B-B14F-4D97-AF65-F5344CB8AC3E}">
        <p14:creationId xmlns:p14="http://schemas.microsoft.com/office/powerpoint/2010/main" val="1299675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5D136D9-A25E-EA40-833C-3B4C5CB78AF7}" type="datetimeFigureOut">
              <a:rPr lang="en-US" smtClean="0"/>
              <a:t>5/3/2019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E4879F-247D-7A43-9993-2391A90E5F0F}" type="slidenum">
              <a:rPr lang="en-US" smtClean="0"/>
              <a:t>‹#›</a:t>
            </a:fld>
            <a:endParaRPr lang="en-US"/>
          </a:p>
        </p:txBody>
      </p:sp>
    </p:spTree>
    <p:extLst>
      <p:ext uri="{BB962C8B-B14F-4D97-AF65-F5344CB8AC3E}">
        <p14:creationId xmlns:p14="http://schemas.microsoft.com/office/powerpoint/2010/main" val="2568765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15D136D9-A25E-EA40-833C-3B4C5CB78AF7}" type="datetimeFigureOut">
              <a:rPr lang="en-US" smtClean="0"/>
              <a:t>5/3/2019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E4879F-247D-7A43-9993-2391A90E5F0F}" type="slidenum">
              <a:rPr lang="en-US" smtClean="0"/>
              <a:t>‹#›</a:t>
            </a:fld>
            <a:endParaRPr lang="en-US"/>
          </a:p>
        </p:txBody>
      </p:sp>
    </p:spTree>
    <p:extLst>
      <p:ext uri="{BB962C8B-B14F-4D97-AF65-F5344CB8AC3E}">
        <p14:creationId xmlns:p14="http://schemas.microsoft.com/office/powerpoint/2010/main" val="2729291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5D136D9-A25E-EA40-833C-3B4C5CB78AF7}" type="datetimeFigureOut">
              <a:rPr lang="en-US" smtClean="0"/>
              <a:t>5/3/2019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E4879F-247D-7A43-9993-2391A90E5F0F}" type="slidenum">
              <a:rPr lang="en-US" smtClean="0"/>
              <a:t>‹#›</a:t>
            </a:fld>
            <a:endParaRPr lang="en-US"/>
          </a:p>
        </p:txBody>
      </p:sp>
    </p:spTree>
    <p:extLst>
      <p:ext uri="{BB962C8B-B14F-4D97-AF65-F5344CB8AC3E}">
        <p14:creationId xmlns:p14="http://schemas.microsoft.com/office/powerpoint/2010/main" val="309051277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5D136D9-A25E-EA40-833C-3B4C5CB78AF7}" type="datetimeFigureOut">
              <a:rPr lang="en-US" smtClean="0"/>
              <a:t>5/3/2019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E4879F-247D-7A43-9993-2391A90E5F0F}" type="slidenum">
              <a:rPr lang="en-US" smtClean="0"/>
              <a:t>‹#›</a:t>
            </a:fld>
            <a:endParaRPr lang="en-US"/>
          </a:p>
        </p:txBody>
      </p:sp>
    </p:spTree>
    <p:extLst>
      <p:ext uri="{BB962C8B-B14F-4D97-AF65-F5344CB8AC3E}">
        <p14:creationId xmlns:p14="http://schemas.microsoft.com/office/powerpoint/2010/main" val="1811721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5D136D9-A25E-EA40-833C-3B4C5CB78AF7}" type="datetimeFigureOut">
              <a:rPr lang="en-US" smtClean="0"/>
              <a:t>5/3/2019</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D1E4879F-247D-7A43-9993-2391A90E5F0F}" type="slidenum">
              <a:rPr lang="en-US" smtClean="0"/>
              <a:t>‹#›</a:t>
            </a:fld>
            <a:endParaRPr lang="en-US"/>
          </a:p>
        </p:txBody>
      </p:sp>
    </p:spTree>
    <p:extLst>
      <p:ext uri="{BB962C8B-B14F-4D97-AF65-F5344CB8AC3E}">
        <p14:creationId xmlns:p14="http://schemas.microsoft.com/office/powerpoint/2010/main" val="3610582028"/>
      </p:ext>
    </p:extLst>
  </p:cSld>
  <p:clrMap bg1="dk1" tx1="lt1" bg2="dk2" tx2="lt2" accent1="accent1" accent2="accent2" accent3="accent3" accent4="accent4" accent5="accent5" accent6="accent6" hlink="hlink" folHlink="folHlink"/>
  <p:sldLayoutIdLst>
    <p:sldLayoutId id="2147485033" r:id="rId1"/>
    <p:sldLayoutId id="2147485034" r:id="rId2"/>
    <p:sldLayoutId id="2147485035" r:id="rId3"/>
    <p:sldLayoutId id="2147485036" r:id="rId4"/>
    <p:sldLayoutId id="2147485037" r:id="rId5"/>
    <p:sldLayoutId id="2147485038" r:id="rId6"/>
    <p:sldLayoutId id="2147485039" r:id="rId7"/>
    <p:sldLayoutId id="2147485040" r:id="rId8"/>
    <p:sldLayoutId id="2147485041" r:id="rId9"/>
    <p:sldLayoutId id="2147485042" r:id="rId10"/>
    <p:sldLayoutId id="2147485043" r:id="rId11"/>
    <p:sldLayoutId id="2147485044" r:id="rId12"/>
    <p:sldLayoutId id="2147485045" r:id="rId13"/>
    <p:sldLayoutId id="2147485046" r:id="rId14"/>
    <p:sldLayoutId id="2147485047" r:id="rId15"/>
    <p:sldLayoutId id="2147485048" r:id="rId16"/>
    <p:sldLayoutId id="2147485049"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8.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4.png"/><Relationship Id="rId7" Type="http://schemas.openxmlformats.org/officeDocument/2006/relationships/diagramColors" Target="../diagrams/colors2.xml"/><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8" Type="http://schemas.microsoft.com/office/2007/relationships/diagramDrawing" Target="../diagrams/drawing3.xml"/><Relationship Id="rId13" Type="http://schemas.microsoft.com/office/2007/relationships/diagramDrawing" Target="../diagrams/drawing4.xml"/><Relationship Id="rId3" Type="http://schemas.openxmlformats.org/officeDocument/2006/relationships/image" Target="../media/image4.png"/><Relationship Id="rId7" Type="http://schemas.openxmlformats.org/officeDocument/2006/relationships/diagramColors" Target="../diagrams/colors3.xml"/><Relationship Id="rId12" Type="http://schemas.openxmlformats.org/officeDocument/2006/relationships/diagramColors" Target="../diagrams/colors4.xml"/><Relationship Id="rId2" Type="http://schemas.openxmlformats.org/officeDocument/2006/relationships/notesSlide" Target="../notesSlides/notesSlide24.xml"/><Relationship Id="rId1" Type="http://schemas.openxmlformats.org/officeDocument/2006/relationships/slideLayout" Target="../slideLayouts/slideLayout7.xml"/><Relationship Id="rId6" Type="http://schemas.openxmlformats.org/officeDocument/2006/relationships/diagramQuickStyle" Target="../diagrams/quickStyle3.xml"/><Relationship Id="rId11" Type="http://schemas.openxmlformats.org/officeDocument/2006/relationships/diagramQuickStyle" Target="../diagrams/quickStyle4.xml"/><Relationship Id="rId5" Type="http://schemas.openxmlformats.org/officeDocument/2006/relationships/diagramLayout" Target="../diagrams/layout3.xml"/><Relationship Id="rId10" Type="http://schemas.openxmlformats.org/officeDocument/2006/relationships/diagramLayout" Target="../diagrams/layout4.xml"/><Relationship Id="rId4" Type="http://schemas.openxmlformats.org/officeDocument/2006/relationships/diagramData" Target="../diagrams/data3.xml"/><Relationship Id="rId9" Type="http://schemas.openxmlformats.org/officeDocument/2006/relationships/diagramData" Target="../diagrams/data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4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49.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C6AE4-E3BF-C440-ADD4-6F953CB88C48}"/>
              </a:ext>
            </a:extLst>
          </p:cNvPr>
          <p:cNvSpPr>
            <a:spLocks noGrp="1"/>
          </p:cNvSpPr>
          <p:nvPr>
            <p:ph type="ctrTitle"/>
          </p:nvPr>
        </p:nvSpPr>
        <p:spPr/>
        <p:txBody>
          <a:bodyPr>
            <a:noAutofit/>
          </a:bodyPr>
          <a:lstStyle/>
          <a:p>
            <a:pPr algn="l"/>
            <a:r>
              <a:rPr lang="en-US" sz="3600" dirty="0" smtClean="0"/>
              <a:t>A Culmination of Learning:</a:t>
            </a:r>
            <a:br>
              <a:rPr lang="en-US" sz="3600" dirty="0" smtClean="0"/>
            </a:br>
            <a:r>
              <a:rPr lang="en-US" sz="3600" dirty="0" smtClean="0"/>
              <a:t>Designing the Doctoral Capstone &amp; Baccalaureate Project</a:t>
            </a:r>
            <a:endParaRPr lang="en-US" sz="3600" dirty="0"/>
          </a:p>
        </p:txBody>
      </p:sp>
      <p:sp>
        <p:nvSpPr>
          <p:cNvPr id="3" name="Subtitle 2">
            <a:extLst>
              <a:ext uri="{FF2B5EF4-FFF2-40B4-BE49-F238E27FC236}">
                <a16:creationId xmlns:a16="http://schemas.microsoft.com/office/drawing/2014/main" id="{28CBAE42-A00C-D847-BAC1-6FC093D58E94}"/>
              </a:ext>
            </a:extLst>
          </p:cNvPr>
          <p:cNvSpPr>
            <a:spLocks noGrp="1"/>
          </p:cNvSpPr>
          <p:nvPr>
            <p:ph type="subTitle" idx="1"/>
          </p:nvPr>
        </p:nvSpPr>
        <p:spPr>
          <a:xfrm>
            <a:off x="680322" y="4394039"/>
            <a:ext cx="8144134" cy="1742601"/>
          </a:xfrm>
        </p:spPr>
        <p:txBody>
          <a:bodyPr>
            <a:normAutofit/>
          </a:bodyPr>
          <a:lstStyle/>
          <a:p>
            <a:pPr algn="l"/>
            <a:r>
              <a:rPr lang="en-US" dirty="0"/>
              <a:t>Beth Ann Hatkevich, Ph.D., OTR/L, CLT, </a:t>
            </a:r>
            <a:r>
              <a:rPr lang="en-US" dirty="0" smtClean="0"/>
              <a:t>FAOTA</a:t>
            </a:r>
          </a:p>
          <a:p>
            <a:pPr algn="l"/>
            <a:r>
              <a:rPr lang="en-US" dirty="0" smtClean="0"/>
              <a:t>Ketki D. Raina, PhD, OTR/L, FAOTA</a:t>
            </a:r>
          </a:p>
          <a:p>
            <a:pPr algn="l"/>
            <a:r>
              <a:rPr lang="en-US" dirty="0" smtClean="0"/>
              <a:t>Laura Rea, OTD, OTR, MBA</a:t>
            </a:r>
          </a:p>
          <a:p>
            <a:pPr algn="l"/>
            <a:r>
              <a:rPr lang="en-US" dirty="0" smtClean="0"/>
              <a:t>Barbara Seguine, MAED, COTA/L, ROH</a:t>
            </a:r>
          </a:p>
          <a:p>
            <a:pPr algn="l"/>
            <a:endParaRPr lang="en-US" dirty="0" smtClean="0"/>
          </a:p>
          <a:p>
            <a:pPr algn="l"/>
            <a:endParaRPr lang="en-US" dirty="0"/>
          </a:p>
        </p:txBody>
      </p:sp>
    </p:spTree>
    <p:extLst>
      <p:ext uri="{BB962C8B-B14F-4D97-AF65-F5344CB8AC3E}">
        <p14:creationId xmlns:p14="http://schemas.microsoft.com/office/powerpoint/2010/main" val="7668760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F5936-C500-E34C-B17E-5CBA245C4D0C}"/>
              </a:ext>
            </a:extLst>
          </p:cNvPr>
          <p:cNvSpPr>
            <a:spLocks noGrp="1"/>
          </p:cNvSpPr>
          <p:nvPr>
            <p:ph type="title"/>
          </p:nvPr>
        </p:nvSpPr>
        <p:spPr/>
        <p:txBody>
          <a:bodyPr>
            <a:normAutofit/>
          </a:bodyPr>
          <a:lstStyle/>
          <a:p>
            <a:r>
              <a:rPr lang="en-US" dirty="0"/>
              <a:t>D.1.2. Design of Doctoral Capstone</a:t>
            </a:r>
          </a:p>
        </p:txBody>
      </p:sp>
      <p:sp>
        <p:nvSpPr>
          <p:cNvPr id="3" name="Content Placeholder 2">
            <a:extLst>
              <a:ext uri="{FF2B5EF4-FFF2-40B4-BE49-F238E27FC236}">
                <a16:creationId xmlns:a16="http://schemas.microsoft.com/office/drawing/2014/main" id="{FF120544-9708-9244-BF5E-116987988B22}"/>
              </a:ext>
            </a:extLst>
          </p:cNvPr>
          <p:cNvSpPr>
            <a:spLocks noGrp="1"/>
          </p:cNvSpPr>
          <p:nvPr>
            <p:ph idx="1"/>
          </p:nvPr>
        </p:nvSpPr>
        <p:spPr>
          <a:xfrm>
            <a:off x="680321" y="2336873"/>
            <a:ext cx="9613861" cy="4044914"/>
          </a:xfrm>
        </p:spPr>
        <p:txBody>
          <a:bodyPr>
            <a:noAutofit/>
          </a:bodyPr>
          <a:lstStyle/>
          <a:p>
            <a:pPr marL="0" indent="0">
              <a:buNone/>
            </a:pPr>
            <a:r>
              <a:rPr lang="en-US" dirty="0"/>
              <a:t>The doctoral capstone coordinator will:</a:t>
            </a:r>
          </a:p>
          <a:p>
            <a:pPr marL="0" indent="0">
              <a:buNone/>
            </a:pPr>
            <a:endParaRPr lang="en-US" dirty="0"/>
          </a:p>
          <a:p>
            <a:pPr marL="0" indent="0">
              <a:buNone/>
            </a:pPr>
            <a:r>
              <a:rPr lang="en-US" dirty="0"/>
              <a:t>“Ensure that the doctoral capstone is designed through collaboration of the faculty and student, and provided in setting(s) consistent with the program’s curriculum design, including individualized specific objectives and plans for supervision.”</a:t>
            </a:r>
          </a:p>
          <a:p>
            <a:pPr marL="0" indent="0">
              <a:buNone/>
            </a:pPr>
            <a:endParaRPr lang="en-US" dirty="0"/>
          </a:p>
          <a:p>
            <a:pPr marL="0" indent="0">
              <a:buNone/>
            </a:pPr>
            <a:endParaRPr lang="en-US" dirty="0"/>
          </a:p>
          <a:p>
            <a:pPr marL="0" indent="0" algn="r">
              <a:buNone/>
            </a:pPr>
            <a:r>
              <a:rPr lang="en-US" dirty="0"/>
              <a:t>																					</a:t>
            </a:r>
            <a:r>
              <a:rPr lang="en-US" sz="1800" dirty="0"/>
              <a:t>(AJOT, 2018)</a:t>
            </a:r>
          </a:p>
          <a:p>
            <a:pPr marL="0" indent="0">
              <a:buNone/>
            </a:pPr>
            <a:endParaRPr lang="en-US" sz="1800" dirty="0"/>
          </a:p>
        </p:txBody>
      </p:sp>
    </p:spTree>
    <p:extLst>
      <p:ext uri="{BB962C8B-B14F-4D97-AF65-F5344CB8AC3E}">
        <p14:creationId xmlns:p14="http://schemas.microsoft.com/office/powerpoint/2010/main" val="24577584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D248F-3F95-C14B-A5F2-02E2B825B095}"/>
              </a:ext>
            </a:extLst>
          </p:cNvPr>
          <p:cNvSpPr>
            <a:spLocks noGrp="1"/>
          </p:cNvSpPr>
          <p:nvPr>
            <p:ph type="title"/>
          </p:nvPr>
        </p:nvSpPr>
        <p:spPr/>
        <p:txBody>
          <a:bodyPr>
            <a:normAutofit/>
          </a:bodyPr>
          <a:lstStyle/>
          <a:p>
            <a:r>
              <a:rPr lang="en-US" dirty="0"/>
              <a:t>D.1.2. Design of Doctoral Capstone</a:t>
            </a:r>
          </a:p>
        </p:txBody>
      </p:sp>
      <p:sp>
        <p:nvSpPr>
          <p:cNvPr id="3" name="Content Placeholder 2">
            <a:extLst>
              <a:ext uri="{FF2B5EF4-FFF2-40B4-BE49-F238E27FC236}">
                <a16:creationId xmlns:a16="http://schemas.microsoft.com/office/drawing/2014/main" id="{E3A8B1C9-D9C8-634A-9E25-2939FB46BE17}"/>
              </a:ext>
            </a:extLst>
          </p:cNvPr>
          <p:cNvSpPr>
            <a:spLocks noGrp="1"/>
          </p:cNvSpPr>
          <p:nvPr>
            <p:ph idx="1"/>
          </p:nvPr>
        </p:nvSpPr>
        <p:spPr/>
        <p:txBody>
          <a:bodyPr>
            <a:normAutofit/>
          </a:bodyPr>
          <a:lstStyle/>
          <a:p>
            <a:pPr marL="0" indent="0">
              <a:buNone/>
            </a:pPr>
            <a:r>
              <a:rPr lang="en-US" altLang="en-US" b="1" dirty="0"/>
              <a:t>Faculty Must Talk the Talk (Example Terms)</a:t>
            </a:r>
          </a:p>
          <a:p>
            <a:pPr marL="0" indent="0">
              <a:buNone/>
            </a:pPr>
            <a:endParaRPr lang="en-US" altLang="en-US" b="1" dirty="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327501030"/>
              </p:ext>
            </p:extLst>
          </p:nvPr>
        </p:nvGraphicFramePr>
        <p:xfrm>
          <a:off x="783771" y="2911320"/>
          <a:ext cx="8723086" cy="2633135"/>
        </p:xfrm>
        <a:graphic>
          <a:graphicData uri="http://schemas.openxmlformats.org/drawingml/2006/table">
            <a:tbl>
              <a:tblPr firstRow="1" bandRow="1">
                <a:tableStyleId>{5C22544A-7EE6-4342-B048-85BDC9FD1C3A}</a:tableStyleId>
              </a:tblPr>
              <a:tblGrid>
                <a:gridCol w="4361543">
                  <a:extLst>
                    <a:ext uri="{9D8B030D-6E8A-4147-A177-3AD203B41FA5}">
                      <a16:colId xmlns:a16="http://schemas.microsoft.com/office/drawing/2014/main" val="2152263896"/>
                    </a:ext>
                  </a:extLst>
                </a:gridCol>
                <a:gridCol w="4361543">
                  <a:extLst>
                    <a:ext uri="{9D8B030D-6E8A-4147-A177-3AD203B41FA5}">
                      <a16:colId xmlns:a16="http://schemas.microsoft.com/office/drawing/2014/main" val="1672320058"/>
                    </a:ext>
                  </a:extLst>
                </a:gridCol>
              </a:tblGrid>
              <a:tr h="526627">
                <a:tc>
                  <a:txBody>
                    <a:bodyPr/>
                    <a:lstStyle/>
                    <a:p>
                      <a:pPr algn="ctr"/>
                      <a:r>
                        <a:rPr lang="en-US" sz="2000" dirty="0" smtClean="0"/>
                        <a:t>Do Not Use</a:t>
                      </a:r>
                      <a:endParaRPr lang="en-US" sz="2000" dirty="0"/>
                    </a:p>
                  </a:txBody>
                  <a:tcPr/>
                </a:tc>
                <a:tc>
                  <a:txBody>
                    <a:bodyPr/>
                    <a:lstStyle/>
                    <a:p>
                      <a:pPr algn="ctr"/>
                      <a:r>
                        <a:rPr lang="en-US" sz="2000" dirty="0" smtClean="0"/>
                        <a:t>Use Instead</a:t>
                      </a:r>
                      <a:endParaRPr lang="en-US" sz="2000" dirty="0"/>
                    </a:p>
                  </a:txBody>
                  <a:tcPr/>
                </a:tc>
                <a:extLst>
                  <a:ext uri="{0D108BD9-81ED-4DB2-BD59-A6C34878D82A}">
                    <a16:rowId xmlns:a16="http://schemas.microsoft.com/office/drawing/2014/main" val="487898316"/>
                  </a:ext>
                </a:extLst>
              </a:tr>
              <a:tr h="526627">
                <a:tc>
                  <a:txBody>
                    <a:bodyPr/>
                    <a:lstStyle/>
                    <a:p>
                      <a:r>
                        <a:rPr lang="en-US" sz="2000" dirty="0" smtClean="0"/>
                        <a:t>fieldwork</a:t>
                      </a:r>
                      <a:endParaRPr lang="en-US" sz="2000" dirty="0"/>
                    </a:p>
                  </a:txBody>
                  <a:tcPr/>
                </a:tc>
                <a:tc>
                  <a:txBody>
                    <a:bodyPr/>
                    <a:lstStyle/>
                    <a:p>
                      <a:r>
                        <a:rPr lang="en-US" sz="2000" dirty="0" smtClean="0"/>
                        <a:t>Practicum</a:t>
                      </a:r>
                      <a:endParaRPr lang="en-US" sz="2000" dirty="0"/>
                    </a:p>
                  </a:txBody>
                  <a:tcPr/>
                </a:tc>
                <a:extLst>
                  <a:ext uri="{0D108BD9-81ED-4DB2-BD59-A6C34878D82A}">
                    <a16:rowId xmlns:a16="http://schemas.microsoft.com/office/drawing/2014/main" val="3091068373"/>
                  </a:ext>
                </a:extLst>
              </a:tr>
              <a:tr h="526627">
                <a:tc>
                  <a:txBody>
                    <a:bodyPr/>
                    <a:lstStyle/>
                    <a:p>
                      <a:r>
                        <a:rPr lang="en-US" sz="2000" dirty="0" smtClean="0"/>
                        <a:t>fieldwork</a:t>
                      </a:r>
                      <a:r>
                        <a:rPr lang="en-US" sz="2000" baseline="0" dirty="0" smtClean="0"/>
                        <a:t> supervisor</a:t>
                      </a:r>
                      <a:endParaRPr lang="en-US" sz="2000" dirty="0"/>
                    </a:p>
                  </a:txBody>
                  <a:tcPr/>
                </a:tc>
                <a:tc>
                  <a:txBody>
                    <a:bodyPr/>
                    <a:lstStyle/>
                    <a:p>
                      <a:r>
                        <a:rPr lang="en-US" sz="2000" dirty="0" smtClean="0"/>
                        <a:t>Site Mentor</a:t>
                      </a:r>
                      <a:endParaRPr lang="en-US" sz="2000" dirty="0"/>
                    </a:p>
                  </a:txBody>
                  <a:tcPr/>
                </a:tc>
                <a:extLst>
                  <a:ext uri="{0D108BD9-81ED-4DB2-BD59-A6C34878D82A}">
                    <a16:rowId xmlns:a16="http://schemas.microsoft.com/office/drawing/2014/main" val="65008796"/>
                  </a:ext>
                </a:extLst>
              </a:tr>
              <a:tr h="526627">
                <a:tc>
                  <a:txBody>
                    <a:bodyPr/>
                    <a:lstStyle/>
                    <a:p>
                      <a:r>
                        <a:rPr lang="en-US" sz="2000" dirty="0" smtClean="0"/>
                        <a:t>course instructor</a:t>
                      </a:r>
                      <a:endParaRPr lang="en-US" sz="2000" dirty="0"/>
                    </a:p>
                  </a:txBody>
                  <a:tcPr/>
                </a:tc>
                <a:tc>
                  <a:txBody>
                    <a:bodyPr/>
                    <a:lstStyle/>
                    <a:p>
                      <a:r>
                        <a:rPr lang="en-US" sz="2000" dirty="0" smtClean="0"/>
                        <a:t>Faculty Mentor</a:t>
                      </a:r>
                      <a:endParaRPr lang="en-US" sz="2000" dirty="0"/>
                    </a:p>
                  </a:txBody>
                  <a:tcPr/>
                </a:tc>
                <a:extLst>
                  <a:ext uri="{0D108BD9-81ED-4DB2-BD59-A6C34878D82A}">
                    <a16:rowId xmlns:a16="http://schemas.microsoft.com/office/drawing/2014/main" val="1570006582"/>
                  </a:ext>
                </a:extLst>
              </a:tr>
              <a:tr h="526627">
                <a:tc>
                  <a:txBody>
                    <a:bodyPr/>
                    <a:lstStyle/>
                    <a:p>
                      <a:r>
                        <a:rPr lang="en-US" sz="2000" dirty="0" smtClean="0"/>
                        <a:t>term</a:t>
                      </a:r>
                      <a:r>
                        <a:rPr lang="en-US" sz="2000" baseline="0" dirty="0" smtClean="0"/>
                        <a:t> paper</a:t>
                      </a:r>
                      <a:endParaRPr lang="en-US" sz="2000" dirty="0"/>
                    </a:p>
                  </a:txBody>
                  <a:tcPr/>
                </a:tc>
                <a:tc>
                  <a:txBody>
                    <a:bodyPr/>
                    <a:lstStyle/>
                    <a:p>
                      <a:r>
                        <a:rPr lang="en-US" sz="2000" dirty="0" smtClean="0"/>
                        <a:t>Dissemination</a:t>
                      </a:r>
                      <a:endParaRPr lang="en-US" sz="2000" dirty="0"/>
                    </a:p>
                  </a:txBody>
                  <a:tcPr/>
                </a:tc>
                <a:extLst>
                  <a:ext uri="{0D108BD9-81ED-4DB2-BD59-A6C34878D82A}">
                    <a16:rowId xmlns:a16="http://schemas.microsoft.com/office/drawing/2014/main" val="2712965594"/>
                  </a:ext>
                </a:extLst>
              </a:tr>
            </a:tbl>
          </a:graphicData>
        </a:graphic>
      </p:graphicFrame>
    </p:spTree>
    <p:extLst>
      <p:ext uri="{BB962C8B-B14F-4D97-AF65-F5344CB8AC3E}">
        <p14:creationId xmlns:p14="http://schemas.microsoft.com/office/powerpoint/2010/main" val="25485499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3C8-F765-284F-B52F-D25C147D2527}"/>
              </a:ext>
            </a:extLst>
          </p:cNvPr>
          <p:cNvSpPr>
            <a:spLocks noGrp="1"/>
          </p:cNvSpPr>
          <p:nvPr>
            <p:ph type="title"/>
          </p:nvPr>
        </p:nvSpPr>
        <p:spPr/>
        <p:txBody>
          <a:bodyPr>
            <a:normAutofit/>
          </a:bodyPr>
          <a:lstStyle/>
          <a:p>
            <a:r>
              <a:rPr lang="en-US" dirty="0"/>
              <a:t>D.1.2. Design of Doctoral Capstone</a:t>
            </a:r>
          </a:p>
        </p:txBody>
      </p:sp>
      <p:sp>
        <p:nvSpPr>
          <p:cNvPr id="3" name="Content Placeholder 2">
            <a:extLst>
              <a:ext uri="{FF2B5EF4-FFF2-40B4-BE49-F238E27FC236}">
                <a16:creationId xmlns:a16="http://schemas.microsoft.com/office/drawing/2014/main" id="{E688B9F9-444A-D142-803C-F0AD61DA3A73}"/>
              </a:ext>
            </a:extLst>
          </p:cNvPr>
          <p:cNvSpPr>
            <a:spLocks noGrp="1"/>
          </p:cNvSpPr>
          <p:nvPr>
            <p:ph idx="1"/>
          </p:nvPr>
        </p:nvSpPr>
        <p:spPr>
          <a:xfrm>
            <a:off x="838200" y="2043342"/>
            <a:ext cx="10515600" cy="4587875"/>
          </a:xfrm>
        </p:spPr>
        <p:txBody>
          <a:bodyPr>
            <a:noAutofit/>
          </a:bodyPr>
          <a:lstStyle/>
          <a:p>
            <a:pPr marL="0" indent="0">
              <a:buNone/>
            </a:pPr>
            <a:r>
              <a:rPr lang="en-US" b="1" dirty="0"/>
              <a:t>The Student Actualizes His or Her Own Vision</a:t>
            </a:r>
          </a:p>
          <a:p>
            <a:pPr marL="0" indent="0">
              <a:buNone/>
            </a:pPr>
            <a:endParaRPr lang="en-US" altLang="en-US" b="1" dirty="0"/>
          </a:p>
          <a:p>
            <a:r>
              <a:rPr lang="en-US" altLang="en-US" dirty="0"/>
              <a:t>No one is wise enough to dictate another's vision</a:t>
            </a:r>
          </a:p>
          <a:p>
            <a:endParaRPr lang="en-US" altLang="en-US" dirty="0"/>
          </a:p>
          <a:p>
            <a:r>
              <a:rPr lang="en-US" altLang="en-US" dirty="0"/>
              <a:t>What do you want to do, more than anything else?</a:t>
            </a:r>
          </a:p>
          <a:p>
            <a:pPr marL="0" indent="0">
              <a:buNone/>
            </a:pPr>
            <a:endParaRPr lang="en-US" altLang="ja-JP" dirty="0"/>
          </a:p>
          <a:p>
            <a:r>
              <a:rPr lang="en-US" dirty="0"/>
              <a:t>In-depth exposure to student interests</a:t>
            </a:r>
          </a:p>
        </p:txBody>
      </p:sp>
    </p:spTree>
    <p:extLst>
      <p:ext uri="{BB962C8B-B14F-4D97-AF65-F5344CB8AC3E}">
        <p14:creationId xmlns:p14="http://schemas.microsoft.com/office/powerpoint/2010/main" val="9592704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145FE-ECB0-7E44-AA94-2EAD7FD46169}"/>
              </a:ext>
            </a:extLst>
          </p:cNvPr>
          <p:cNvSpPr>
            <a:spLocks noGrp="1"/>
          </p:cNvSpPr>
          <p:nvPr>
            <p:ph type="title"/>
          </p:nvPr>
        </p:nvSpPr>
        <p:spPr/>
        <p:txBody>
          <a:bodyPr>
            <a:normAutofit/>
          </a:bodyPr>
          <a:lstStyle/>
          <a:p>
            <a:r>
              <a:rPr lang="en-US" dirty="0"/>
              <a:t>D.1.2. Design of Doctoral Capstone</a:t>
            </a:r>
          </a:p>
        </p:txBody>
      </p:sp>
      <p:sp>
        <p:nvSpPr>
          <p:cNvPr id="3" name="Content Placeholder 2">
            <a:extLst>
              <a:ext uri="{FF2B5EF4-FFF2-40B4-BE49-F238E27FC236}">
                <a16:creationId xmlns:a16="http://schemas.microsoft.com/office/drawing/2014/main" id="{AB5E2765-6F8F-9F41-A384-0ED453A66706}"/>
              </a:ext>
            </a:extLst>
          </p:cNvPr>
          <p:cNvSpPr>
            <a:spLocks noGrp="1"/>
          </p:cNvSpPr>
          <p:nvPr>
            <p:ph idx="1"/>
          </p:nvPr>
        </p:nvSpPr>
        <p:spPr/>
        <p:txBody>
          <a:bodyPr>
            <a:noAutofit/>
          </a:bodyPr>
          <a:lstStyle/>
          <a:p>
            <a:pPr marL="0" indent="0">
              <a:buNone/>
              <a:defRPr/>
            </a:pPr>
            <a:r>
              <a:rPr lang="en-US" b="1" dirty="0"/>
              <a:t>The Doctoral Capstone is not a Third Fieldwork</a:t>
            </a:r>
          </a:p>
          <a:p>
            <a:pPr marL="0" indent="0">
              <a:buNone/>
              <a:defRPr/>
            </a:pPr>
            <a:endParaRPr lang="en-US" b="1" dirty="0"/>
          </a:p>
          <a:p>
            <a:pPr>
              <a:defRPr/>
            </a:pPr>
            <a:r>
              <a:rPr lang="en-US" dirty="0"/>
              <a:t>Capstone manual versus fieldwork manual, shapes the capstone</a:t>
            </a:r>
          </a:p>
          <a:p>
            <a:pPr marL="0" indent="0">
              <a:buNone/>
              <a:defRPr/>
            </a:pPr>
            <a:endParaRPr lang="en-US" dirty="0"/>
          </a:p>
          <a:p>
            <a:pPr>
              <a:defRPr/>
            </a:pPr>
            <a:r>
              <a:rPr lang="en-US" dirty="0"/>
              <a:t>Different expectations of student </a:t>
            </a:r>
          </a:p>
          <a:p>
            <a:pPr marL="0" indent="0">
              <a:buNone/>
              <a:defRPr/>
            </a:pPr>
            <a:endParaRPr lang="en-US" dirty="0"/>
          </a:p>
          <a:p>
            <a:pPr>
              <a:defRPr/>
            </a:pPr>
            <a:r>
              <a:rPr lang="en-US" dirty="0"/>
              <a:t>Time for reading reflections, writing, working on project</a:t>
            </a:r>
          </a:p>
          <a:p>
            <a:pPr marL="0" indent="0">
              <a:buNone/>
              <a:defRPr/>
            </a:pPr>
            <a:endParaRPr lang="en-US" dirty="0"/>
          </a:p>
          <a:p>
            <a:pPr>
              <a:defRPr/>
            </a:pPr>
            <a:r>
              <a:rPr lang="en-US" dirty="0"/>
              <a:t>Student evaluation that matches the unique goals</a:t>
            </a:r>
          </a:p>
          <a:p>
            <a:endParaRPr lang="en-US" dirty="0"/>
          </a:p>
        </p:txBody>
      </p:sp>
    </p:spTree>
    <p:extLst>
      <p:ext uri="{BB962C8B-B14F-4D97-AF65-F5344CB8AC3E}">
        <p14:creationId xmlns:p14="http://schemas.microsoft.com/office/powerpoint/2010/main" val="27517084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43" y="333830"/>
            <a:ext cx="10515600" cy="1421730"/>
          </a:xfrm>
        </p:spPr>
        <p:txBody>
          <a:bodyPr>
            <a:normAutofit/>
          </a:bodyPr>
          <a:lstStyle/>
          <a:p>
            <a:r>
              <a:rPr lang="en-US" dirty="0">
                <a:latin typeface="Calibri" pitchFamily="34" charset="0"/>
                <a:cs typeface="Calibri" pitchFamily="34" charset="0"/>
              </a:rPr>
              <a:t>Comparison of Level II Fieldwork &amp; </a:t>
            </a:r>
            <a:r>
              <a:rPr lang="en-US" dirty="0" smtClean="0">
                <a:latin typeface="Calibri" pitchFamily="34" charset="0"/>
                <a:cs typeface="Calibri" pitchFamily="34" charset="0"/>
              </a:rPr>
              <a:t>Doctoral </a:t>
            </a:r>
            <a:r>
              <a:rPr lang="en-US" dirty="0">
                <a:latin typeface="Calibri" pitchFamily="34" charset="0"/>
                <a:cs typeface="Calibri" pitchFamily="34" charset="0"/>
              </a:rPr>
              <a:t>Capstone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45022500"/>
              </p:ext>
            </p:extLst>
          </p:nvPr>
        </p:nvGraphicFramePr>
        <p:xfrm>
          <a:off x="0" y="1421730"/>
          <a:ext cx="12192000" cy="5518621"/>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gridCol w="4064000">
                  <a:extLst>
                    <a:ext uri="{9D8B030D-6E8A-4147-A177-3AD203B41FA5}">
                      <a16:colId xmlns:a16="http://schemas.microsoft.com/office/drawing/2014/main" val="20002"/>
                    </a:ext>
                  </a:extLst>
                </a:gridCol>
              </a:tblGrid>
              <a:tr h="519383">
                <a:tc>
                  <a:txBody>
                    <a:bodyPr/>
                    <a:lstStyle/>
                    <a:p>
                      <a:endParaRPr sz="2000" dirty="0">
                        <a:latin typeface="Calibri" pitchFamily="34" charset="0"/>
                        <a:cs typeface="Calibri" pitchFamily="34" charset="0"/>
                      </a:endParaRPr>
                    </a:p>
                  </a:txBody>
                  <a:tcPr marL="91425" marR="91425" marT="91425" marB="91425"/>
                </a:tc>
                <a:tc>
                  <a:txBody>
                    <a:bodyPr/>
                    <a:lstStyle/>
                    <a:p>
                      <a:pPr algn="ctr">
                        <a:buNone/>
                      </a:pPr>
                      <a:r>
                        <a:rPr lang="en-US" sz="2000" b="1" dirty="0">
                          <a:latin typeface="Calibri" pitchFamily="34" charset="0"/>
                          <a:cs typeface="Calibri" pitchFamily="34" charset="0"/>
                        </a:rPr>
                        <a:t>Level II Fieldwork</a:t>
                      </a:r>
                    </a:p>
                  </a:txBody>
                  <a:tcPr marL="91425" marR="91425" marT="91425" marB="91425"/>
                </a:tc>
                <a:tc>
                  <a:txBody>
                    <a:bodyPr/>
                    <a:lstStyle/>
                    <a:p>
                      <a:pPr algn="ctr">
                        <a:buNone/>
                      </a:pPr>
                      <a:r>
                        <a:rPr lang="en-US" sz="2000" b="1" dirty="0">
                          <a:latin typeface="Calibri" pitchFamily="34" charset="0"/>
                          <a:cs typeface="Calibri" pitchFamily="34" charset="0"/>
                        </a:rPr>
                        <a:t>Doctoral Capstone</a:t>
                      </a:r>
                    </a:p>
                  </a:txBody>
                  <a:tcPr marL="91425" marR="91425" marT="91425" marB="91425"/>
                </a:tc>
                <a:extLst>
                  <a:ext uri="{0D108BD9-81ED-4DB2-BD59-A6C34878D82A}">
                    <a16:rowId xmlns:a16="http://schemas.microsoft.com/office/drawing/2014/main" val="10000"/>
                  </a:ext>
                </a:extLst>
              </a:tr>
              <a:tr h="1168651">
                <a:tc>
                  <a:txBody>
                    <a:bodyPr/>
                    <a:lstStyle/>
                    <a:p>
                      <a:pPr>
                        <a:buNone/>
                      </a:pPr>
                      <a:r>
                        <a:rPr lang="en-US" sz="2000" dirty="0">
                          <a:latin typeface="Calibri" pitchFamily="34" charset="0"/>
                          <a:cs typeface="Calibri" pitchFamily="34" charset="0"/>
                        </a:rPr>
                        <a:t>Primary Learning Goals</a:t>
                      </a:r>
                    </a:p>
                  </a:txBody>
                  <a:tcPr marL="91425" marR="91425" marT="91425" marB="91425"/>
                </a:tc>
                <a:tc>
                  <a:txBody>
                    <a:bodyPr/>
                    <a:lstStyle/>
                    <a:p>
                      <a:pPr>
                        <a:buNone/>
                      </a:pPr>
                      <a:r>
                        <a:rPr lang="en-US" sz="2000" dirty="0">
                          <a:latin typeface="Calibri" pitchFamily="34" charset="0"/>
                          <a:cs typeface="Calibri" pitchFamily="34" charset="0"/>
                        </a:rPr>
                        <a:t>Develop competent, entry-level, generalist practice skills</a:t>
                      </a:r>
                    </a:p>
                  </a:txBody>
                  <a:tcPr marL="91425" marR="91425" marT="91425" marB="91425"/>
                </a:tc>
                <a:tc>
                  <a:txBody>
                    <a:bodyPr/>
                    <a:lstStyle/>
                    <a:p>
                      <a:pPr>
                        <a:buNone/>
                      </a:pPr>
                      <a:r>
                        <a:rPr lang="en-US" sz="2000" dirty="0">
                          <a:latin typeface="Calibri" pitchFamily="34" charset="0"/>
                          <a:cs typeface="Calibri" pitchFamily="34" charset="0"/>
                        </a:rPr>
                        <a:t>Develop advanced skills through</a:t>
                      </a:r>
                      <a:r>
                        <a:rPr lang="en-US" sz="2000" baseline="0" dirty="0">
                          <a:latin typeface="Calibri" pitchFamily="34" charset="0"/>
                          <a:cs typeface="Calibri" pitchFamily="34" charset="0"/>
                        </a:rPr>
                        <a:t> in-depth exposure </a:t>
                      </a:r>
                      <a:r>
                        <a:rPr lang="en-US" sz="2000" dirty="0">
                          <a:latin typeface="Calibri" pitchFamily="34" charset="0"/>
                          <a:cs typeface="Calibri" pitchFamily="34" charset="0"/>
                        </a:rPr>
                        <a:t>in one or more areas</a:t>
                      </a:r>
                    </a:p>
                  </a:txBody>
                  <a:tcPr marL="91425" marR="91425" marT="91425" marB="91425"/>
                </a:tc>
                <a:extLst>
                  <a:ext uri="{0D108BD9-81ED-4DB2-BD59-A6C34878D82A}">
                    <a16:rowId xmlns:a16="http://schemas.microsoft.com/office/drawing/2014/main" val="10001"/>
                  </a:ext>
                </a:extLst>
              </a:tr>
              <a:tr h="1817919">
                <a:tc>
                  <a:txBody>
                    <a:bodyPr/>
                    <a:lstStyle/>
                    <a:p>
                      <a:pPr>
                        <a:buNone/>
                      </a:pPr>
                      <a:r>
                        <a:rPr lang="en-US" sz="2000" dirty="0">
                          <a:latin typeface="Calibri" pitchFamily="34" charset="0"/>
                          <a:cs typeface="Calibri" pitchFamily="34" charset="0"/>
                        </a:rPr>
                        <a:t>Supervision Criteria</a:t>
                      </a:r>
                    </a:p>
                  </a:txBody>
                  <a:tcPr marL="91425" marR="91425" marT="91425" marB="91425"/>
                </a:tc>
                <a:tc>
                  <a:txBody>
                    <a:bodyPr/>
                    <a:lstStyle/>
                    <a:p>
                      <a:pPr>
                        <a:buNone/>
                      </a:pPr>
                      <a:r>
                        <a:rPr lang="en-US" sz="2000" dirty="0">
                          <a:latin typeface="Calibri" pitchFamily="34" charset="0"/>
                          <a:cs typeface="Calibri" pitchFamily="34" charset="0"/>
                        </a:rPr>
                        <a:t>Currently licensed OT with a minimum of one year of full-time experience</a:t>
                      </a:r>
                    </a:p>
                  </a:txBody>
                  <a:tcPr marL="91425" marR="91425" marT="91425" marB="91425"/>
                </a:tc>
                <a:tc>
                  <a:txBody>
                    <a:bodyPr/>
                    <a:lstStyle/>
                    <a:p>
                      <a:pPr>
                        <a:buNone/>
                      </a:pPr>
                      <a:r>
                        <a:rPr lang="en-US" sz="2000" dirty="0">
                          <a:latin typeface="Calibri" pitchFamily="34" charset="0"/>
                          <a:cs typeface="Calibri" pitchFamily="34" charset="0"/>
                        </a:rPr>
                        <a:t>Mentor with expertise consistent with the student’s area of focus, along with faculty advisor.  Mentor does not have to be an OT</a:t>
                      </a:r>
                    </a:p>
                  </a:txBody>
                  <a:tcPr marL="91425" marR="91425" marT="91425" marB="91425"/>
                </a:tc>
                <a:extLst>
                  <a:ext uri="{0D108BD9-81ED-4DB2-BD59-A6C34878D82A}">
                    <a16:rowId xmlns:a16="http://schemas.microsoft.com/office/drawing/2014/main" val="10002"/>
                  </a:ext>
                </a:extLst>
              </a:tr>
              <a:tr h="519383">
                <a:tc>
                  <a:txBody>
                    <a:bodyPr/>
                    <a:lstStyle/>
                    <a:p>
                      <a:pPr>
                        <a:buNone/>
                      </a:pPr>
                      <a:r>
                        <a:rPr lang="en-US" sz="2000">
                          <a:latin typeface="Calibri" pitchFamily="34" charset="0"/>
                          <a:cs typeface="Calibri" pitchFamily="34" charset="0"/>
                        </a:rPr>
                        <a:t>Duration</a:t>
                      </a:r>
                    </a:p>
                  </a:txBody>
                  <a:tcPr marL="91425" marR="91425" marT="91425" marB="91425"/>
                </a:tc>
                <a:tc>
                  <a:txBody>
                    <a:bodyPr/>
                    <a:lstStyle/>
                    <a:p>
                      <a:pPr>
                        <a:buNone/>
                      </a:pPr>
                      <a:r>
                        <a:rPr lang="en-US" sz="2000">
                          <a:latin typeface="Calibri" pitchFamily="34" charset="0"/>
                          <a:cs typeface="Calibri" pitchFamily="34" charset="0"/>
                        </a:rPr>
                        <a:t>12 weeks</a:t>
                      </a:r>
                    </a:p>
                  </a:txBody>
                  <a:tcPr marL="91425" marR="91425" marT="91425" marB="91425"/>
                </a:tc>
                <a:tc>
                  <a:txBody>
                    <a:bodyPr/>
                    <a:lstStyle/>
                    <a:p>
                      <a:pPr>
                        <a:buNone/>
                      </a:pPr>
                      <a:r>
                        <a:rPr lang="en-US" sz="2000" dirty="0">
                          <a:latin typeface="Calibri" pitchFamily="34" charset="0"/>
                          <a:cs typeface="Calibri" pitchFamily="34" charset="0"/>
                        </a:rPr>
                        <a:t>14 weeks</a:t>
                      </a:r>
                    </a:p>
                  </a:txBody>
                  <a:tcPr marL="91425" marR="91425" marT="91425" marB="91425"/>
                </a:tc>
                <a:extLst>
                  <a:ext uri="{0D108BD9-81ED-4DB2-BD59-A6C34878D82A}">
                    <a16:rowId xmlns:a16="http://schemas.microsoft.com/office/drawing/2014/main" val="10003"/>
                  </a:ext>
                </a:extLst>
              </a:tr>
              <a:tr h="1493285">
                <a:tc>
                  <a:txBody>
                    <a:bodyPr/>
                    <a:lstStyle/>
                    <a:p>
                      <a:pPr>
                        <a:buNone/>
                      </a:pPr>
                      <a:r>
                        <a:rPr lang="en-US" sz="2000">
                          <a:latin typeface="Calibri" pitchFamily="34" charset="0"/>
                          <a:cs typeface="Calibri" pitchFamily="34" charset="0"/>
                        </a:rPr>
                        <a:t>Evaluation</a:t>
                      </a:r>
                    </a:p>
                  </a:txBody>
                  <a:tcPr marL="91425" marR="91425" marT="91425" marB="91425"/>
                </a:tc>
                <a:tc>
                  <a:txBody>
                    <a:bodyPr/>
                    <a:lstStyle/>
                    <a:p>
                      <a:pPr>
                        <a:buNone/>
                      </a:pPr>
                      <a:r>
                        <a:rPr lang="en-US" sz="2000" dirty="0">
                          <a:latin typeface="Calibri" pitchFamily="34" charset="0"/>
                          <a:cs typeface="Calibri" pitchFamily="34" charset="0"/>
                        </a:rPr>
                        <a:t>AOTA FWPE</a:t>
                      </a:r>
                    </a:p>
                  </a:txBody>
                  <a:tcPr marL="91425" marR="91425" marT="91425" marB="91425"/>
                </a:tc>
                <a:tc>
                  <a:txBody>
                    <a:bodyPr/>
                    <a:lstStyle/>
                    <a:p>
                      <a:pPr>
                        <a:buNone/>
                      </a:pPr>
                      <a:r>
                        <a:rPr lang="en-US" sz="2000" dirty="0">
                          <a:latin typeface="Calibri" pitchFamily="34" charset="0"/>
                          <a:cs typeface="Calibri" pitchFamily="34" charset="0"/>
                        </a:rPr>
                        <a:t>Individualized learning contract with specific objectives, plans for supervision, and responsibilities of all parties</a:t>
                      </a:r>
                    </a:p>
                  </a:txBody>
                  <a:tcPr marL="91425" marR="91425" marT="91425" marB="91425"/>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4558005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5DD76-BE90-3047-BA89-DA365E695029}"/>
              </a:ext>
            </a:extLst>
          </p:cNvPr>
          <p:cNvSpPr>
            <a:spLocks noGrp="1"/>
          </p:cNvSpPr>
          <p:nvPr>
            <p:ph type="title"/>
          </p:nvPr>
        </p:nvSpPr>
        <p:spPr/>
        <p:txBody>
          <a:bodyPr>
            <a:normAutofit/>
          </a:bodyPr>
          <a:lstStyle/>
          <a:p>
            <a:r>
              <a:rPr lang="en-US" dirty="0"/>
              <a:t>D.1.3. Preparation for Doctoral Capstone Project</a:t>
            </a:r>
          </a:p>
        </p:txBody>
      </p:sp>
      <p:sp>
        <p:nvSpPr>
          <p:cNvPr id="3" name="Content Placeholder 2">
            <a:extLst>
              <a:ext uri="{FF2B5EF4-FFF2-40B4-BE49-F238E27FC236}">
                <a16:creationId xmlns:a16="http://schemas.microsoft.com/office/drawing/2014/main" id="{D6BAAD1A-F50C-A243-831B-DB6AEB53421B}"/>
              </a:ext>
            </a:extLst>
          </p:cNvPr>
          <p:cNvSpPr>
            <a:spLocks noGrp="1"/>
          </p:cNvSpPr>
          <p:nvPr>
            <p:ph idx="1"/>
          </p:nvPr>
        </p:nvSpPr>
        <p:spPr>
          <a:xfrm>
            <a:off x="680321" y="2336873"/>
            <a:ext cx="9613861" cy="3896710"/>
          </a:xfrm>
        </p:spPr>
        <p:txBody>
          <a:bodyPr>
            <a:noAutofit/>
          </a:bodyPr>
          <a:lstStyle/>
          <a:p>
            <a:pPr marL="0" indent="0">
              <a:buNone/>
            </a:pPr>
            <a:r>
              <a:rPr lang="en-US" dirty="0"/>
              <a:t>The doctoral capstone coordinator will:</a:t>
            </a:r>
          </a:p>
          <a:p>
            <a:pPr marL="0" indent="0">
              <a:buNone/>
            </a:pPr>
            <a:endParaRPr lang="en-US" dirty="0"/>
          </a:p>
          <a:p>
            <a:pPr marL="0" indent="0">
              <a:buNone/>
            </a:pPr>
            <a:r>
              <a:rPr lang="en-US" dirty="0"/>
              <a:t>“Ensure that preparation for the  capstone project includes a literature review, needs assessment, goals/objectives, and an evaluation plan. Preparation should align with the curriculum design and sequence and is completed prior to the commencement of the 14-week doctoral capstone experience.”</a:t>
            </a:r>
          </a:p>
          <a:p>
            <a:endParaRPr lang="en-US" dirty="0"/>
          </a:p>
          <a:p>
            <a:pPr marL="0" indent="0" algn="r">
              <a:buNone/>
            </a:pPr>
            <a:r>
              <a:rPr lang="en-US" dirty="0"/>
              <a:t>																					</a:t>
            </a:r>
            <a:r>
              <a:rPr lang="en-US" sz="1800" dirty="0"/>
              <a:t>(AJOT, 2018)</a:t>
            </a:r>
          </a:p>
        </p:txBody>
      </p:sp>
    </p:spTree>
    <p:extLst>
      <p:ext uri="{BB962C8B-B14F-4D97-AF65-F5344CB8AC3E}">
        <p14:creationId xmlns:p14="http://schemas.microsoft.com/office/powerpoint/2010/main" val="27155671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75175-92D1-614B-AB4A-A6829FE005AC}"/>
              </a:ext>
            </a:extLst>
          </p:cNvPr>
          <p:cNvSpPr>
            <a:spLocks noGrp="1"/>
          </p:cNvSpPr>
          <p:nvPr>
            <p:ph type="title"/>
          </p:nvPr>
        </p:nvSpPr>
        <p:spPr/>
        <p:txBody>
          <a:bodyPr>
            <a:normAutofit/>
          </a:bodyPr>
          <a:lstStyle/>
          <a:p>
            <a:r>
              <a:rPr lang="en-US" dirty="0"/>
              <a:t>D.1.3. Preparation for Doctoral Capstone Project</a:t>
            </a:r>
          </a:p>
        </p:txBody>
      </p:sp>
      <p:sp>
        <p:nvSpPr>
          <p:cNvPr id="3" name="Content Placeholder 2">
            <a:extLst>
              <a:ext uri="{FF2B5EF4-FFF2-40B4-BE49-F238E27FC236}">
                <a16:creationId xmlns:a16="http://schemas.microsoft.com/office/drawing/2014/main" id="{DD82D577-58EB-4540-80A6-6866408DFAFA}"/>
              </a:ext>
            </a:extLst>
          </p:cNvPr>
          <p:cNvSpPr>
            <a:spLocks noGrp="1"/>
          </p:cNvSpPr>
          <p:nvPr>
            <p:ph idx="1"/>
          </p:nvPr>
        </p:nvSpPr>
        <p:spPr/>
        <p:txBody>
          <a:bodyPr>
            <a:normAutofit/>
          </a:bodyPr>
          <a:lstStyle/>
          <a:p>
            <a:pPr marL="0" indent="0">
              <a:buNone/>
              <a:defRPr/>
            </a:pPr>
            <a:r>
              <a:rPr lang="en-US" b="1" dirty="0"/>
              <a:t>Doctoral Capstone is Planned Across all Semesters</a:t>
            </a:r>
          </a:p>
          <a:p>
            <a:pPr marL="0" indent="0">
              <a:buNone/>
              <a:defRPr/>
            </a:pPr>
            <a:endParaRPr lang="en-US" dirty="0"/>
          </a:p>
          <a:p>
            <a:pPr>
              <a:defRPr/>
            </a:pPr>
            <a:r>
              <a:rPr lang="en-US" dirty="0"/>
              <a:t>Introduction of the </a:t>
            </a:r>
            <a:r>
              <a:rPr lang="en-US" b="1" dirty="0"/>
              <a:t>Doctoral Capstone</a:t>
            </a:r>
          </a:p>
          <a:p>
            <a:pPr marL="0" indent="0">
              <a:buNone/>
              <a:defRPr/>
            </a:pPr>
            <a:endParaRPr lang="en-US" dirty="0"/>
          </a:p>
          <a:p>
            <a:pPr>
              <a:defRPr/>
            </a:pPr>
            <a:r>
              <a:rPr lang="en-US" dirty="0"/>
              <a:t>Gradual transformation from orientation to ownership</a:t>
            </a:r>
          </a:p>
          <a:p>
            <a:pPr marL="0" indent="0">
              <a:buNone/>
              <a:defRPr/>
            </a:pPr>
            <a:endParaRPr lang="en-US" dirty="0"/>
          </a:p>
          <a:p>
            <a:pPr>
              <a:defRPr/>
            </a:pPr>
            <a:r>
              <a:rPr lang="en-US" dirty="0"/>
              <a:t>Intense, individualized planning </a:t>
            </a:r>
          </a:p>
        </p:txBody>
      </p:sp>
    </p:spTree>
    <p:extLst>
      <p:ext uri="{BB962C8B-B14F-4D97-AF65-F5344CB8AC3E}">
        <p14:creationId xmlns:p14="http://schemas.microsoft.com/office/powerpoint/2010/main" val="15808977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4639368" y="241286"/>
            <a:ext cx="3023235" cy="1161574"/>
          </a:xfrm>
          <a:prstGeom prst="rect">
            <a:avLst/>
          </a:prstGeom>
        </p:spPr>
      </p:pic>
      <p:graphicFrame>
        <p:nvGraphicFramePr>
          <p:cNvPr id="5" name="Diagram 4"/>
          <p:cNvGraphicFramePr/>
          <p:nvPr>
            <p:extLst>
              <p:ext uri="{D42A27DB-BD31-4B8C-83A1-F6EECF244321}">
                <p14:modId xmlns:p14="http://schemas.microsoft.com/office/powerpoint/2010/main" val="3793994625"/>
              </p:ext>
            </p:extLst>
          </p:nvPr>
        </p:nvGraphicFramePr>
        <p:xfrm>
          <a:off x="171752" y="804333"/>
          <a:ext cx="11654971" cy="582627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395279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4639368" y="241286"/>
            <a:ext cx="3023235" cy="1161574"/>
          </a:xfrm>
          <a:prstGeom prst="rect">
            <a:avLst/>
          </a:prstGeom>
        </p:spPr>
      </p:pic>
      <p:graphicFrame>
        <p:nvGraphicFramePr>
          <p:cNvPr id="5" name="Diagram 4"/>
          <p:cNvGraphicFramePr/>
          <p:nvPr>
            <p:extLst>
              <p:ext uri="{D42A27DB-BD31-4B8C-83A1-F6EECF244321}">
                <p14:modId xmlns:p14="http://schemas.microsoft.com/office/powerpoint/2010/main" val="2774074271"/>
              </p:ext>
            </p:extLst>
          </p:nvPr>
        </p:nvGraphicFramePr>
        <p:xfrm>
          <a:off x="188685" y="1219200"/>
          <a:ext cx="11654971" cy="532674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602033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1E2DD-CB36-F545-871E-0C929E654867}"/>
              </a:ext>
            </a:extLst>
          </p:cNvPr>
          <p:cNvSpPr>
            <a:spLocks noGrp="1"/>
          </p:cNvSpPr>
          <p:nvPr>
            <p:ph type="title"/>
          </p:nvPr>
        </p:nvSpPr>
        <p:spPr/>
        <p:txBody>
          <a:bodyPr>
            <a:normAutofit/>
          </a:bodyPr>
          <a:lstStyle/>
          <a:p>
            <a:r>
              <a:rPr lang="en-US" dirty="0"/>
              <a:t>D.1.4. MOUs for Doctoral Capstone Experience</a:t>
            </a:r>
          </a:p>
        </p:txBody>
      </p:sp>
      <p:sp>
        <p:nvSpPr>
          <p:cNvPr id="3" name="Content Placeholder 2">
            <a:extLst>
              <a:ext uri="{FF2B5EF4-FFF2-40B4-BE49-F238E27FC236}">
                <a16:creationId xmlns:a16="http://schemas.microsoft.com/office/drawing/2014/main" id="{F59B1178-7F95-5044-A63D-AD8193B550A7}"/>
              </a:ext>
            </a:extLst>
          </p:cNvPr>
          <p:cNvSpPr>
            <a:spLocks noGrp="1"/>
          </p:cNvSpPr>
          <p:nvPr>
            <p:ph idx="1"/>
          </p:nvPr>
        </p:nvSpPr>
        <p:spPr>
          <a:xfrm>
            <a:off x="680321" y="2336872"/>
            <a:ext cx="9613861" cy="3915773"/>
          </a:xfrm>
        </p:spPr>
        <p:txBody>
          <a:bodyPr>
            <a:noAutofit/>
          </a:bodyPr>
          <a:lstStyle/>
          <a:p>
            <a:pPr marL="0" indent="0">
              <a:buNone/>
            </a:pPr>
            <a:r>
              <a:rPr lang="en-US" dirty="0"/>
              <a:t>The doctoral capstone coordinator will:</a:t>
            </a:r>
          </a:p>
          <a:p>
            <a:pPr marL="0" indent="0">
              <a:buNone/>
            </a:pPr>
            <a:endParaRPr lang="en-US" dirty="0"/>
          </a:p>
          <a:p>
            <a:pPr marL="0" indent="0">
              <a:buNone/>
            </a:pPr>
            <a:r>
              <a:rPr lang="en-US" dirty="0"/>
              <a:t>“Ensure that there is a valid memorandum of understanding for the doctoral capstone experience, that, at a minimum, includes individualized specific objectives, plans for supervision or mentoring, and responsibilities of all parties. The memorandum of understanding must be signed by both parties.” </a:t>
            </a:r>
          </a:p>
          <a:p>
            <a:pPr marL="0" indent="0">
              <a:buNone/>
            </a:pPr>
            <a:endParaRPr lang="en-US" dirty="0"/>
          </a:p>
          <a:p>
            <a:pPr marL="0" indent="0" algn="r">
              <a:buNone/>
            </a:pPr>
            <a:r>
              <a:rPr lang="en-US" dirty="0"/>
              <a:t>																					</a:t>
            </a:r>
            <a:r>
              <a:rPr lang="en-US" sz="1800" dirty="0"/>
              <a:t>(AJOT, 2018)</a:t>
            </a:r>
          </a:p>
          <a:p>
            <a:pPr marL="0" indent="0">
              <a:buNone/>
            </a:pPr>
            <a:endParaRPr lang="en-US" dirty="0"/>
          </a:p>
        </p:txBody>
      </p:sp>
    </p:spTree>
    <p:extLst>
      <p:ext uri="{BB962C8B-B14F-4D97-AF65-F5344CB8AC3E}">
        <p14:creationId xmlns:p14="http://schemas.microsoft.com/office/powerpoint/2010/main" val="30371013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of Presentation</a:t>
            </a:r>
            <a:endParaRPr lang="en-US" dirty="0"/>
          </a:p>
        </p:txBody>
      </p:sp>
      <p:sp>
        <p:nvSpPr>
          <p:cNvPr id="3" name="Content Placeholder 2"/>
          <p:cNvSpPr>
            <a:spLocks noGrp="1"/>
          </p:cNvSpPr>
          <p:nvPr>
            <p:ph idx="1"/>
          </p:nvPr>
        </p:nvSpPr>
        <p:spPr/>
        <p:txBody>
          <a:bodyPr/>
          <a:lstStyle/>
          <a:p>
            <a:r>
              <a:rPr lang="en-US" dirty="0" smtClean="0"/>
              <a:t>Doctoral Capstone</a:t>
            </a:r>
          </a:p>
          <a:p>
            <a:pPr indent="176213">
              <a:buFontTx/>
              <a:buChar char="-"/>
            </a:pPr>
            <a:r>
              <a:rPr lang="en-US" dirty="0" smtClean="0"/>
              <a:t>1:00 – 1:35 PM: Presentation</a:t>
            </a:r>
          </a:p>
          <a:p>
            <a:pPr indent="176213">
              <a:buFontTx/>
              <a:buChar char="-"/>
            </a:pPr>
            <a:r>
              <a:rPr lang="en-US" dirty="0" smtClean="0"/>
              <a:t>1:35 – 1:45 PM: Questions</a:t>
            </a:r>
          </a:p>
          <a:p>
            <a:r>
              <a:rPr lang="en-US" dirty="0" smtClean="0"/>
              <a:t>Baccalaureate Project</a:t>
            </a:r>
          </a:p>
          <a:p>
            <a:pPr marL="457200" indent="-223838">
              <a:buFontTx/>
              <a:buChar char="-"/>
            </a:pPr>
            <a:r>
              <a:rPr lang="en-US" dirty="0" smtClean="0"/>
              <a:t>1:45 – 2:20 PM: Presentation</a:t>
            </a:r>
          </a:p>
          <a:p>
            <a:pPr marL="457200" indent="-223838">
              <a:buFontTx/>
              <a:buChar char="-"/>
            </a:pPr>
            <a:r>
              <a:rPr lang="en-US" dirty="0" smtClean="0"/>
              <a:t>2:20 – 2:30 PM: Questions</a:t>
            </a:r>
          </a:p>
        </p:txBody>
      </p:sp>
    </p:spTree>
    <p:extLst>
      <p:ext uri="{BB962C8B-B14F-4D97-AF65-F5344CB8AC3E}">
        <p14:creationId xmlns:p14="http://schemas.microsoft.com/office/powerpoint/2010/main" val="32672897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5D247-A826-EF44-A1A1-B127772D436C}"/>
              </a:ext>
            </a:extLst>
          </p:cNvPr>
          <p:cNvSpPr>
            <a:spLocks noGrp="1"/>
          </p:cNvSpPr>
          <p:nvPr>
            <p:ph type="title"/>
          </p:nvPr>
        </p:nvSpPr>
        <p:spPr/>
        <p:txBody>
          <a:bodyPr>
            <a:normAutofit/>
          </a:bodyPr>
          <a:lstStyle/>
          <a:p>
            <a:r>
              <a:rPr lang="en-US" dirty="0"/>
              <a:t>D.1.5. Length of Doctoral Capstone Experience</a:t>
            </a:r>
          </a:p>
        </p:txBody>
      </p:sp>
      <p:sp>
        <p:nvSpPr>
          <p:cNvPr id="3" name="Content Placeholder 2">
            <a:extLst>
              <a:ext uri="{FF2B5EF4-FFF2-40B4-BE49-F238E27FC236}">
                <a16:creationId xmlns:a16="http://schemas.microsoft.com/office/drawing/2014/main" id="{9C9A2A94-9107-E94A-822A-61952B884F5A}"/>
              </a:ext>
            </a:extLst>
          </p:cNvPr>
          <p:cNvSpPr>
            <a:spLocks noGrp="1"/>
          </p:cNvSpPr>
          <p:nvPr>
            <p:ph idx="1"/>
          </p:nvPr>
        </p:nvSpPr>
        <p:spPr>
          <a:xfrm>
            <a:off x="0" y="1294065"/>
            <a:ext cx="12192000" cy="5462337"/>
          </a:xfrm>
        </p:spPr>
        <p:txBody>
          <a:bodyPr>
            <a:noAutofit/>
          </a:bodyPr>
          <a:lstStyle/>
          <a:p>
            <a:pPr marL="0" indent="0">
              <a:buNone/>
            </a:pPr>
            <a:endParaRPr lang="en-US" dirty="0"/>
          </a:p>
          <a:p>
            <a:pPr marL="0" indent="0">
              <a:buNone/>
            </a:pPr>
            <a:endParaRPr lang="en-US" dirty="0"/>
          </a:p>
          <a:p>
            <a:pPr marL="0" indent="0">
              <a:buNone/>
            </a:pPr>
            <a:r>
              <a:rPr lang="en-US" dirty="0"/>
              <a:t>The doctoral capstone coordinator will:</a:t>
            </a:r>
          </a:p>
          <a:p>
            <a:r>
              <a:rPr lang="en-US" dirty="0"/>
              <a:t>“Require that the length of the doctoral capstone experience be a minimum of 14 weeks (560hours).” </a:t>
            </a:r>
            <a:endParaRPr lang="en-US" sz="2000" dirty="0"/>
          </a:p>
          <a:p>
            <a:pPr lvl="1"/>
            <a:r>
              <a:rPr lang="en-US" dirty="0"/>
              <a:t>“This may be completed on a part-time basis and must be consistent with the individualized specific objectives and capstone project.” </a:t>
            </a:r>
            <a:endParaRPr lang="en-US" dirty="0" smtClean="0"/>
          </a:p>
          <a:p>
            <a:pPr lvl="1"/>
            <a:endParaRPr lang="en-US" dirty="0"/>
          </a:p>
          <a:p>
            <a:pPr lvl="1"/>
            <a:r>
              <a:rPr lang="en-US" dirty="0"/>
              <a:t>“No more than 20% of the 560 hours can be completed off site from the mentored practice setting(s), to ensure a concentrated experience in the designated area of interest.” </a:t>
            </a:r>
            <a:endParaRPr lang="en-US" dirty="0" smtClean="0"/>
          </a:p>
          <a:p>
            <a:pPr lvl="1"/>
            <a:endParaRPr lang="en-US" dirty="0"/>
          </a:p>
          <a:p>
            <a:pPr lvl="1"/>
            <a:r>
              <a:rPr lang="en-US" dirty="0"/>
              <a:t>“Time spent off site may include independent study activities such as research and writing.” </a:t>
            </a:r>
            <a:endParaRPr lang="en-US" dirty="0" smtClean="0"/>
          </a:p>
          <a:p>
            <a:pPr lvl="1"/>
            <a:endParaRPr lang="en-US" dirty="0"/>
          </a:p>
          <a:p>
            <a:pPr lvl="1"/>
            <a:r>
              <a:rPr lang="en-US" dirty="0"/>
              <a:t>“Prior fieldwork or work experience may not be substituted for this doctoral capstone experience.</a:t>
            </a:r>
            <a:r>
              <a:rPr lang="en-US" dirty="0" smtClean="0"/>
              <a:t>”  									</a:t>
            </a:r>
            <a:r>
              <a:rPr lang="en-US" sz="1800" dirty="0" smtClean="0"/>
              <a:t>(AJOT, 2018)</a:t>
            </a:r>
            <a:r>
              <a:rPr lang="en-US" dirty="0"/>
              <a:t>							 	</a:t>
            </a:r>
          </a:p>
          <a:p>
            <a:pPr marL="2743200" lvl="6" indent="0">
              <a:buNone/>
            </a:pPr>
            <a:r>
              <a:rPr lang="en-US" dirty="0"/>
              <a:t>							</a:t>
            </a:r>
            <a:endParaRPr lang="en-US" dirty="0" smtClean="0"/>
          </a:p>
          <a:p>
            <a:pPr marL="2743200" lvl="6" indent="0">
              <a:buNone/>
            </a:pPr>
            <a:r>
              <a:rPr lang="en-US" sz="1800" dirty="0"/>
              <a:t>	</a:t>
            </a:r>
            <a:r>
              <a:rPr lang="en-US" sz="1800" dirty="0" smtClean="0"/>
              <a:t>								</a:t>
            </a:r>
            <a:endParaRPr lang="en-US" dirty="0"/>
          </a:p>
          <a:p>
            <a:pPr marL="2286000" lvl="5" indent="0">
              <a:buNone/>
            </a:pPr>
            <a:r>
              <a:rPr lang="en-US" sz="2400" dirty="0"/>
              <a:t>											</a:t>
            </a:r>
          </a:p>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4133992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23B25-F64E-4049-8AA0-69190B478862}"/>
              </a:ext>
            </a:extLst>
          </p:cNvPr>
          <p:cNvSpPr>
            <a:spLocks noGrp="1"/>
          </p:cNvSpPr>
          <p:nvPr>
            <p:ph type="title"/>
          </p:nvPr>
        </p:nvSpPr>
        <p:spPr/>
        <p:txBody>
          <a:bodyPr>
            <a:normAutofit/>
          </a:bodyPr>
          <a:lstStyle/>
          <a:p>
            <a:r>
              <a:rPr lang="en-US" dirty="0"/>
              <a:t>D.1.5. Length of Doctoral Capstone Experience</a:t>
            </a:r>
          </a:p>
        </p:txBody>
      </p:sp>
      <p:sp>
        <p:nvSpPr>
          <p:cNvPr id="3" name="Content Placeholder 2">
            <a:extLst>
              <a:ext uri="{FF2B5EF4-FFF2-40B4-BE49-F238E27FC236}">
                <a16:creationId xmlns:a16="http://schemas.microsoft.com/office/drawing/2014/main" id="{49C27280-A36E-AC43-8CFD-5A0B497327B2}"/>
              </a:ext>
            </a:extLst>
          </p:cNvPr>
          <p:cNvSpPr>
            <a:spLocks noGrp="1"/>
          </p:cNvSpPr>
          <p:nvPr>
            <p:ph idx="1"/>
          </p:nvPr>
        </p:nvSpPr>
        <p:spPr/>
        <p:txBody>
          <a:bodyPr>
            <a:noAutofit/>
          </a:bodyPr>
          <a:lstStyle/>
          <a:p>
            <a:r>
              <a:rPr lang="en-US" altLang="en-US" dirty="0"/>
              <a:t>Provide students with the opportunity to develop in-depth skills in one or more areas of occupational therapy </a:t>
            </a:r>
            <a:r>
              <a:rPr lang="en-US" altLang="ja-JP" dirty="0"/>
              <a:t>clinical practice, research, administration, leadership, program and policy development, advocacy, education, and theory development. </a:t>
            </a:r>
          </a:p>
          <a:p>
            <a:pPr marL="0" indent="0">
              <a:buNone/>
            </a:pPr>
            <a:endParaRPr lang="en-US" altLang="en-US" dirty="0"/>
          </a:p>
          <a:p>
            <a:r>
              <a:rPr lang="en-US" altLang="en-US" dirty="0"/>
              <a:t>Student-designed, with guidance from mentors </a:t>
            </a:r>
          </a:p>
          <a:p>
            <a:pPr marL="0" indent="0">
              <a:buNone/>
            </a:pPr>
            <a:endParaRPr lang="en-US" altLang="en-US" dirty="0"/>
          </a:p>
          <a:p>
            <a:r>
              <a:rPr lang="en-US" altLang="en-US" dirty="0"/>
              <a:t>Connected to the the </a:t>
            </a:r>
            <a:r>
              <a:rPr lang="en-US" altLang="en-US" b="1" dirty="0"/>
              <a:t>Capstone Project</a:t>
            </a:r>
            <a:endParaRPr lang="en-US" b="1" dirty="0"/>
          </a:p>
        </p:txBody>
      </p:sp>
    </p:spTree>
    <p:extLst>
      <p:ext uri="{BB962C8B-B14F-4D97-AF65-F5344CB8AC3E}">
        <p14:creationId xmlns:p14="http://schemas.microsoft.com/office/powerpoint/2010/main" val="32803809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EA821-0E02-9C4B-A8E7-B38D7FB60C0D}"/>
              </a:ext>
            </a:extLst>
          </p:cNvPr>
          <p:cNvSpPr>
            <a:spLocks noGrp="1"/>
          </p:cNvSpPr>
          <p:nvPr>
            <p:ph type="title"/>
          </p:nvPr>
        </p:nvSpPr>
        <p:spPr/>
        <p:txBody>
          <a:bodyPr>
            <a:normAutofit/>
          </a:bodyPr>
          <a:lstStyle/>
          <a:p>
            <a:r>
              <a:rPr lang="en-US" dirty="0"/>
              <a:t>D.1.5. Length of Doctoral Capstone Experience</a:t>
            </a:r>
          </a:p>
        </p:txBody>
      </p:sp>
      <p:sp>
        <p:nvSpPr>
          <p:cNvPr id="3" name="Content Placeholder 2">
            <a:extLst>
              <a:ext uri="{FF2B5EF4-FFF2-40B4-BE49-F238E27FC236}">
                <a16:creationId xmlns:a16="http://schemas.microsoft.com/office/drawing/2014/main" id="{91FEED83-C314-D941-B513-89B5EB560AB8}"/>
              </a:ext>
            </a:extLst>
          </p:cNvPr>
          <p:cNvSpPr>
            <a:spLocks noGrp="1"/>
          </p:cNvSpPr>
          <p:nvPr>
            <p:ph idx="1"/>
          </p:nvPr>
        </p:nvSpPr>
        <p:spPr/>
        <p:txBody>
          <a:bodyPr/>
          <a:lstStyle/>
          <a:p>
            <a:pPr marL="0" indent="0">
              <a:buNone/>
            </a:pPr>
            <a:endParaRPr lang="en-US" altLang="en-US" dirty="0"/>
          </a:p>
          <a:p>
            <a:pPr marL="0" indent="0">
              <a:buNone/>
            </a:pPr>
            <a:endParaRPr lang="en-US" altLang="en-US" dirty="0"/>
          </a:p>
          <a:p>
            <a:r>
              <a:rPr lang="en-US" altLang="en-US" dirty="0"/>
              <a:t>Activities performed during the Doctoral Capstone Experience vary widely, depending on the student’s interests, mentor’s suggestions, and the nature of the student’s chosen doctoral Capstone Project</a:t>
            </a:r>
          </a:p>
          <a:p>
            <a:pPr marL="0" indent="0">
              <a:buNone/>
            </a:pPr>
            <a:endParaRPr lang="en-US" dirty="0"/>
          </a:p>
        </p:txBody>
      </p:sp>
    </p:spTree>
    <p:extLst>
      <p:ext uri="{BB962C8B-B14F-4D97-AF65-F5344CB8AC3E}">
        <p14:creationId xmlns:p14="http://schemas.microsoft.com/office/powerpoint/2010/main" val="14828280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525940555"/>
              </p:ext>
            </p:extLst>
          </p:nvPr>
        </p:nvGraphicFramePr>
        <p:xfrm>
          <a:off x="152403" y="107231"/>
          <a:ext cx="11853331" cy="6581435"/>
        </p:xfrm>
        <a:graphic>
          <a:graphicData uri="http://schemas.openxmlformats.org/drawingml/2006/table">
            <a:tbl>
              <a:tblPr firstRow="1" bandRow="1">
                <a:tableStyleId>{5C22544A-7EE6-4342-B048-85BDC9FD1C3A}</a:tableStyleId>
              </a:tblPr>
              <a:tblGrid>
                <a:gridCol w="2963333">
                  <a:extLst>
                    <a:ext uri="{9D8B030D-6E8A-4147-A177-3AD203B41FA5}">
                      <a16:colId xmlns:a16="http://schemas.microsoft.com/office/drawing/2014/main" val="20000"/>
                    </a:ext>
                  </a:extLst>
                </a:gridCol>
                <a:gridCol w="2963333">
                  <a:extLst>
                    <a:ext uri="{9D8B030D-6E8A-4147-A177-3AD203B41FA5}">
                      <a16:colId xmlns:a16="http://schemas.microsoft.com/office/drawing/2014/main" val="20001"/>
                    </a:ext>
                  </a:extLst>
                </a:gridCol>
                <a:gridCol w="2008480">
                  <a:extLst>
                    <a:ext uri="{9D8B030D-6E8A-4147-A177-3AD203B41FA5}">
                      <a16:colId xmlns:a16="http://schemas.microsoft.com/office/drawing/2014/main" val="20002"/>
                    </a:ext>
                  </a:extLst>
                </a:gridCol>
                <a:gridCol w="3918185">
                  <a:extLst>
                    <a:ext uri="{9D8B030D-6E8A-4147-A177-3AD203B41FA5}">
                      <a16:colId xmlns:a16="http://schemas.microsoft.com/office/drawing/2014/main" val="20003"/>
                    </a:ext>
                  </a:extLst>
                </a:gridCol>
              </a:tblGrid>
              <a:tr h="710238">
                <a:tc>
                  <a:txBody>
                    <a:bodyPr/>
                    <a:lstStyle/>
                    <a:p>
                      <a:pPr algn="ctr"/>
                      <a:r>
                        <a:rPr lang="en-US" b="0" dirty="0" smtClean="0"/>
                        <a:t>Sites</a:t>
                      </a:r>
                      <a:endParaRPr lang="en-US" b="0" dirty="0"/>
                    </a:p>
                  </a:txBody>
                  <a:tcPr/>
                </a:tc>
                <a:tc>
                  <a:txBody>
                    <a:bodyPr/>
                    <a:lstStyle/>
                    <a:p>
                      <a:pPr algn="ctr"/>
                      <a:r>
                        <a:rPr lang="en-US" b="0" dirty="0" smtClean="0"/>
                        <a:t>Example</a:t>
                      </a:r>
                      <a:endParaRPr lang="en-US" b="0" dirty="0"/>
                    </a:p>
                  </a:txBody>
                  <a:tcPr/>
                </a:tc>
                <a:tc>
                  <a:txBody>
                    <a:bodyPr/>
                    <a:lstStyle/>
                    <a:p>
                      <a:pPr algn="ctr"/>
                      <a:r>
                        <a:rPr lang="en-US" b="0" dirty="0" smtClean="0"/>
                        <a:t>Populations</a:t>
                      </a:r>
                      <a:endParaRPr lang="en-US" b="0" dirty="0"/>
                    </a:p>
                  </a:txBody>
                  <a:tcPr/>
                </a:tc>
                <a:tc>
                  <a:txBody>
                    <a:bodyPr/>
                    <a:lstStyle/>
                    <a:p>
                      <a:pPr algn="ctr"/>
                      <a:r>
                        <a:rPr lang="en-US" b="0" dirty="0" smtClean="0"/>
                        <a:t>Activities</a:t>
                      </a:r>
                      <a:endParaRPr lang="en-US" b="0" dirty="0"/>
                    </a:p>
                  </a:txBody>
                  <a:tcPr/>
                </a:tc>
                <a:extLst>
                  <a:ext uri="{0D108BD9-81ED-4DB2-BD59-A6C34878D82A}">
                    <a16:rowId xmlns:a16="http://schemas.microsoft.com/office/drawing/2014/main" val="10000"/>
                  </a:ext>
                </a:extLst>
              </a:tr>
              <a:tr h="1366998">
                <a:tc>
                  <a:txBody>
                    <a:bodyPr/>
                    <a:lstStyle/>
                    <a:p>
                      <a:pPr algn="l"/>
                      <a:r>
                        <a:rPr lang="en-US" b="0" dirty="0" smtClean="0"/>
                        <a:t>Non-traditional community sites</a:t>
                      </a:r>
                      <a:endParaRPr lang="en-US" b="0" dirty="0"/>
                    </a:p>
                  </a:txBody>
                  <a:tcPr/>
                </a:tc>
                <a:tc>
                  <a:txBody>
                    <a:bodyPr/>
                    <a:lstStyle/>
                    <a:p>
                      <a:pPr algn="l"/>
                      <a:r>
                        <a:rPr lang="en-US" b="0" dirty="0" smtClean="0"/>
                        <a:t>Community mental</a:t>
                      </a:r>
                      <a:r>
                        <a:rPr lang="en-US" b="0" baseline="0" dirty="0" smtClean="0"/>
                        <a:t> health, YMCA </a:t>
                      </a:r>
                      <a:endParaRPr lang="en-US" b="0" dirty="0"/>
                    </a:p>
                  </a:txBody>
                  <a:tcPr/>
                </a:tc>
                <a:tc>
                  <a:txBody>
                    <a:bodyPr/>
                    <a:lstStyle/>
                    <a:p>
                      <a:pPr algn="l"/>
                      <a:r>
                        <a:rPr lang="en-US" b="0" dirty="0" smtClean="0"/>
                        <a:t>Consumers</a:t>
                      </a:r>
                      <a:endParaRPr lang="en-US" b="0" dirty="0"/>
                    </a:p>
                  </a:txBody>
                  <a:tcPr/>
                </a:tc>
                <a:tc>
                  <a:txBody>
                    <a:bodyPr/>
                    <a:lstStyle/>
                    <a:p>
                      <a:pPr algn="l"/>
                      <a:r>
                        <a:rPr lang="en-US" b="0" dirty="0" smtClean="0"/>
                        <a:t>Observing, shadowing, interviewing</a:t>
                      </a:r>
                      <a:r>
                        <a:rPr lang="en-US" b="0" baseline="0" dirty="0" smtClean="0"/>
                        <a:t> experts and consumers, developing program materials</a:t>
                      </a:r>
                      <a:endParaRPr lang="en-US" b="0" dirty="0"/>
                    </a:p>
                  </a:txBody>
                  <a:tcPr/>
                </a:tc>
                <a:extLst>
                  <a:ext uri="{0D108BD9-81ED-4DB2-BD59-A6C34878D82A}">
                    <a16:rowId xmlns:a16="http://schemas.microsoft.com/office/drawing/2014/main" val="10001"/>
                  </a:ext>
                </a:extLst>
              </a:tr>
              <a:tr h="1366998">
                <a:tc>
                  <a:txBody>
                    <a:bodyPr/>
                    <a:lstStyle/>
                    <a:p>
                      <a:pPr algn="l"/>
                      <a:r>
                        <a:rPr lang="en-US" b="0" dirty="0" smtClean="0"/>
                        <a:t>Professional organizations</a:t>
                      </a:r>
                      <a:endParaRPr lang="en-US" b="0" dirty="0"/>
                    </a:p>
                  </a:txBody>
                  <a:tcPr/>
                </a:tc>
                <a:tc>
                  <a:txBody>
                    <a:bodyPr/>
                    <a:lstStyle/>
                    <a:p>
                      <a:pPr algn="l"/>
                      <a:r>
                        <a:rPr lang="en-US" b="0" dirty="0" smtClean="0"/>
                        <a:t>AOTA, World Health Organization,</a:t>
                      </a:r>
                      <a:r>
                        <a:rPr lang="en-US" b="0" baseline="0" dirty="0" smtClean="0"/>
                        <a:t> Foundations</a:t>
                      </a:r>
                      <a:endParaRPr lang="en-US" b="0" dirty="0"/>
                    </a:p>
                  </a:txBody>
                  <a:tcPr/>
                </a:tc>
                <a:tc>
                  <a:txBody>
                    <a:bodyPr/>
                    <a:lstStyle/>
                    <a:p>
                      <a:pPr algn="l"/>
                      <a:r>
                        <a:rPr lang="en-US" b="0" dirty="0" smtClean="0"/>
                        <a:t>Policymakers, consumers</a:t>
                      </a:r>
                      <a:endParaRPr lang="en-US" b="0" dirty="0"/>
                    </a:p>
                  </a:txBody>
                  <a:tcPr/>
                </a:tc>
                <a:tc>
                  <a:txBody>
                    <a:bodyPr/>
                    <a:lstStyle/>
                    <a:p>
                      <a:pPr algn="l"/>
                      <a:r>
                        <a:rPr lang="en-US" b="0" dirty="0" smtClean="0"/>
                        <a:t>Observing, shadowing, project participation, visiting sites,</a:t>
                      </a:r>
                      <a:r>
                        <a:rPr lang="en-US" b="0" baseline="0" dirty="0" smtClean="0"/>
                        <a:t> attending professional and governmental meetings</a:t>
                      </a:r>
                      <a:endParaRPr lang="en-US" b="0" dirty="0"/>
                    </a:p>
                  </a:txBody>
                  <a:tcPr/>
                </a:tc>
                <a:extLst>
                  <a:ext uri="{0D108BD9-81ED-4DB2-BD59-A6C34878D82A}">
                    <a16:rowId xmlns:a16="http://schemas.microsoft.com/office/drawing/2014/main" val="10002"/>
                  </a:ext>
                </a:extLst>
              </a:tr>
              <a:tr h="1366998">
                <a:tc>
                  <a:txBody>
                    <a:bodyPr/>
                    <a:lstStyle/>
                    <a:p>
                      <a:pPr algn="l"/>
                      <a:r>
                        <a:rPr lang="en-US" b="0" dirty="0" smtClean="0"/>
                        <a:t>Traditional institutional and</a:t>
                      </a:r>
                      <a:r>
                        <a:rPr lang="en-US" b="0" baseline="0" dirty="0" smtClean="0"/>
                        <a:t> community sites</a:t>
                      </a:r>
                      <a:endParaRPr lang="en-US" b="0" dirty="0"/>
                    </a:p>
                  </a:txBody>
                  <a:tcPr/>
                </a:tc>
                <a:tc>
                  <a:txBody>
                    <a:bodyPr/>
                    <a:lstStyle/>
                    <a:p>
                      <a:pPr algn="l"/>
                      <a:r>
                        <a:rPr lang="en-US" b="0" dirty="0" smtClean="0"/>
                        <a:t>Hospitals,</a:t>
                      </a:r>
                      <a:r>
                        <a:rPr lang="en-US" b="0" baseline="0" dirty="0" smtClean="0"/>
                        <a:t> outpatient clinic, home care, schools</a:t>
                      </a:r>
                      <a:endParaRPr lang="en-US" b="0" dirty="0"/>
                    </a:p>
                  </a:txBody>
                  <a:tcPr/>
                </a:tc>
                <a:tc>
                  <a:txBody>
                    <a:bodyPr/>
                    <a:lstStyle/>
                    <a:p>
                      <a:pPr algn="l"/>
                      <a:r>
                        <a:rPr lang="en-US" b="0" dirty="0" smtClean="0"/>
                        <a:t>Patients</a:t>
                      </a:r>
                      <a:endParaRPr lang="en-US" b="0" dirty="0"/>
                    </a:p>
                  </a:txBody>
                  <a:tcPr/>
                </a:tc>
                <a:tc>
                  <a:txBody>
                    <a:bodyPr/>
                    <a:lstStyle/>
                    <a:p>
                      <a:pPr algn="l"/>
                      <a:r>
                        <a:rPr lang="en-US" b="0" dirty="0" smtClean="0"/>
                        <a:t>Evaluating, developing</a:t>
                      </a:r>
                      <a:r>
                        <a:rPr lang="en-US" b="0" baseline="0" dirty="0" smtClean="0"/>
                        <a:t> educational materials, interviewing clients and experts, attending meetings, shadowing, observing, intervening</a:t>
                      </a:r>
                      <a:endParaRPr lang="en-US" b="0" dirty="0"/>
                    </a:p>
                  </a:txBody>
                  <a:tcPr/>
                </a:tc>
                <a:extLst>
                  <a:ext uri="{0D108BD9-81ED-4DB2-BD59-A6C34878D82A}">
                    <a16:rowId xmlns:a16="http://schemas.microsoft.com/office/drawing/2014/main" val="10003"/>
                  </a:ext>
                </a:extLst>
              </a:tr>
              <a:tr h="1041296">
                <a:tc>
                  <a:txBody>
                    <a:bodyPr/>
                    <a:lstStyle/>
                    <a:p>
                      <a:pPr algn="l"/>
                      <a:r>
                        <a:rPr lang="en-US" b="0" dirty="0" smtClean="0"/>
                        <a:t>Educational</a:t>
                      </a:r>
                      <a:r>
                        <a:rPr lang="en-US" b="0" baseline="0" dirty="0" smtClean="0"/>
                        <a:t> sites</a:t>
                      </a:r>
                      <a:endParaRPr lang="en-US" b="0" dirty="0"/>
                    </a:p>
                  </a:txBody>
                  <a:tcPr/>
                </a:tc>
                <a:tc>
                  <a:txBody>
                    <a:bodyPr/>
                    <a:lstStyle/>
                    <a:p>
                      <a:pPr algn="l"/>
                      <a:r>
                        <a:rPr lang="en-US" b="0" dirty="0" smtClean="0"/>
                        <a:t>University,</a:t>
                      </a:r>
                      <a:r>
                        <a:rPr lang="en-US" b="0" baseline="0" dirty="0" smtClean="0"/>
                        <a:t> Colleges</a:t>
                      </a:r>
                      <a:endParaRPr lang="en-US" b="0" dirty="0"/>
                    </a:p>
                  </a:txBody>
                  <a:tcPr/>
                </a:tc>
                <a:tc>
                  <a:txBody>
                    <a:bodyPr/>
                    <a:lstStyle/>
                    <a:p>
                      <a:pPr algn="l"/>
                      <a:r>
                        <a:rPr lang="en-US" b="0" dirty="0" smtClean="0"/>
                        <a:t>Faculty,</a:t>
                      </a:r>
                      <a:r>
                        <a:rPr lang="en-US" b="0" baseline="0" dirty="0" smtClean="0"/>
                        <a:t> students</a:t>
                      </a:r>
                      <a:endParaRPr lang="en-US" b="0" dirty="0"/>
                    </a:p>
                  </a:txBody>
                  <a:tcPr/>
                </a:tc>
                <a:tc>
                  <a:txBody>
                    <a:bodyPr/>
                    <a:lstStyle/>
                    <a:p>
                      <a:pPr algn="l"/>
                      <a:r>
                        <a:rPr lang="en-US" b="0" dirty="0" smtClean="0"/>
                        <a:t>Observing, developing</a:t>
                      </a:r>
                      <a:r>
                        <a:rPr lang="en-US" b="0" baseline="0" dirty="0" smtClean="0"/>
                        <a:t> lesson plans, developing activities, developing course materials, teaching</a:t>
                      </a:r>
                      <a:endParaRPr lang="en-US" b="0" dirty="0"/>
                    </a:p>
                  </a:txBody>
                  <a:tcPr/>
                </a:tc>
                <a:extLst>
                  <a:ext uri="{0D108BD9-81ED-4DB2-BD59-A6C34878D82A}">
                    <a16:rowId xmlns:a16="http://schemas.microsoft.com/office/drawing/2014/main" val="10004"/>
                  </a:ext>
                </a:extLst>
              </a:tr>
              <a:tr h="728907">
                <a:tc>
                  <a:txBody>
                    <a:bodyPr/>
                    <a:lstStyle/>
                    <a:p>
                      <a:pPr algn="l"/>
                      <a:r>
                        <a:rPr lang="en-US" b="0" dirty="0" smtClean="0"/>
                        <a:t>Research sites</a:t>
                      </a:r>
                      <a:endParaRPr lang="en-US" b="0" dirty="0"/>
                    </a:p>
                  </a:txBody>
                  <a:tcPr/>
                </a:tc>
                <a:tc>
                  <a:txBody>
                    <a:bodyPr/>
                    <a:lstStyle/>
                    <a:p>
                      <a:pPr algn="l"/>
                      <a:r>
                        <a:rPr lang="en-US" b="0" dirty="0" smtClean="0"/>
                        <a:t>University research lab, hospital,</a:t>
                      </a:r>
                      <a:r>
                        <a:rPr lang="en-US" b="0" baseline="0" dirty="0" smtClean="0"/>
                        <a:t> community site</a:t>
                      </a:r>
                      <a:endParaRPr lang="en-US" b="0" dirty="0"/>
                    </a:p>
                  </a:txBody>
                  <a:tcPr/>
                </a:tc>
                <a:tc>
                  <a:txBody>
                    <a:bodyPr/>
                    <a:lstStyle/>
                    <a:p>
                      <a:pPr algn="l"/>
                      <a:r>
                        <a:rPr lang="en-US" b="0" dirty="0" smtClean="0"/>
                        <a:t>Research participants</a:t>
                      </a:r>
                      <a:endParaRPr lang="en-US" b="0" dirty="0"/>
                    </a:p>
                  </a:txBody>
                  <a:tcPr/>
                </a:tc>
                <a:tc>
                  <a:txBody>
                    <a:bodyPr/>
                    <a:lstStyle/>
                    <a:p>
                      <a:pPr algn="l"/>
                      <a:r>
                        <a:rPr lang="en-US" b="0" dirty="0" smtClean="0"/>
                        <a:t>IRB process,</a:t>
                      </a:r>
                      <a:r>
                        <a:rPr lang="en-US" b="0" baseline="0" dirty="0" smtClean="0"/>
                        <a:t> recruitment, data collection, analysis</a:t>
                      </a: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67243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4639368" y="55023"/>
            <a:ext cx="3023235" cy="1161574"/>
          </a:xfrm>
          <a:prstGeom prst="rect">
            <a:avLst/>
          </a:prstGeom>
        </p:spPr>
      </p:pic>
      <p:graphicFrame>
        <p:nvGraphicFramePr>
          <p:cNvPr id="5" name="Diagram 4"/>
          <p:cNvGraphicFramePr/>
          <p:nvPr>
            <p:extLst>
              <p:ext uri="{D42A27DB-BD31-4B8C-83A1-F6EECF244321}">
                <p14:modId xmlns:p14="http://schemas.microsoft.com/office/powerpoint/2010/main" val="3499539722"/>
              </p:ext>
            </p:extLst>
          </p:nvPr>
        </p:nvGraphicFramePr>
        <p:xfrm>
          <a:off x="0" y="1240333"/>
          <a:ext cx="12073467" cy="2286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7" name="Diagram 6"/>
          <p:cNvGraphicFramePr/>
          <p:nvPr>
            <p:extLst>
              <p:ext uri="{D42A27DB-BD31-4B8C-83A1-F6EECF244321}">
                <p14:modId xmlns:p14="http://schemas.microsoft.com/office/powerpoint/2010/main" val="1684721822"/>
              </p:ext>
            </p:extLst>
          </p:nvPr>
        </p:nvGraphicFramePr>
        <p:xfrm>
          <a:off x="2489206" y="4284134"/>
          <a:ext cx="6874931" cy="2455333"/>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4" name="Striped Right Arrow 3"/>
          <p:cNvSpPr/>
          <p:nvPr/>
        </p:nvSpPr>
        <p:spPr>
          <a:xfrm rot="5400000">
            <a:off x="5012265" y="2815136"/>
            <a:ext cx="1828802" cy="1828801"/>
          </a:xfrm>
          <a:prstGeom prst="stripedRightArrow">
            <a:avLst>
              <a:gd name="adj1" fmla="val 42157"/>
              <a:gd name="adj2" fmla="val 50000"/>
            </a:avLst>
          </a:prstGeom>
          <a:solidFill>
            <a:srgbClr val="FFFF00">
              <a:alpha val="90000"/>
            </a:srgbClr>
          </a:solidFill>
          <a:ln w="50800">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40615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1000" fill="hold"/>
                                        <p:tgtEl>
                                          <p:spTgt spid="7"/>
                                        </p:tgtEl>
                                        <p:attrNameLst>
                                          <p:attrName>ppt_w</p:attrName>
                                        </p:attrNameLst>
                                      </p:cBhvr>
                                      <p:tavLst>
                                        <p:tav tm="0">
                                          <p:val>
                                            <p:strVal val="#ppt_w*0.70"/>
                                          </p:val>
                                        </p:tav>
                                        <p:tav tm="100000">
                                          <p:val>
                                            <p:strVal val="#ppt_w"/>
                                          </p:val>
                                        </p:tav>
                                      </p:tavLst>
                                    </p:anim>
                                    <p:anim calcmode="lin" valueType="num">
                                      <p:cBhvr>
                                        <p:cTn id="13" dur="1000" fill="hold"/>
                                        <p:tgtEl>
                                          <p:spTgt spid="7"/>
                                        </p:tgtEl>
                                        <p:attrNameLst>
                                          <p:attrName>ppt_h</p:attrName>
                                        </p:attrNameLst>
                                      </p:cBhvr>
                                      <p:tavLst>
                                        <p:tav tm="0">
                                          <p:val>
                                            <p:strVal val="#ppt_h"/>
                                          </p:val>
                                        </p:tav>
                                        <p:tav tm="100000">
                                          <p:val>
                                            <p:strVal val="#ppt_h"/>
                                          </p:val>
                                        </p:tav>
                                      </p:tavLst>
                                    </p:anim>
                                    <p:animEffect transition="in" filter="fade">
                                      <p:cBhvr>
                                        <p:cTn id="14"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9B2D1-6805-1449-ADDD-888AA79A5D40}"/>
              </a:ext>
            </a:extLst>
          </p:cNvPr>
          <p:cNvSpPr>
            <a:spLocks noGrp="1"/>
          </p:cNvSpPr>
          <p:nvPr>
            <p:ph type="title"/>
          </p:nvPr>
        </p:nvSpPr>
        <p:spPr/>
        <p:txBody>
          <a:bodyPr>
            <a:normAutofit/>
          </a:bodyPr>
          <a:lstStyle/>
          <a:p>
            <a:r>
              <a:rPr lang="en-US" dirty="0"/>
              <a:t>D.1.6. Mentor for Doctoral Capstone</a:t>
            </a:r>
          </a:p>
        </p:txBody>
      </p:sp>
      <p:sp>
        <p:nvSpPr>
          <p:cNvPr id="3" name="Content Placeholder 2">
            <a:extLst>
              <a:ext uri="{FF2B5EF4-FFF2-40B4-BE49-F238E27FC236}">
                <a16:creationId xmlns:a16="http://schemas.microsoft.com/office/drawing/2014/main" id="{4749E20C-C7CC-E948-A613-165005261DAD}"/>
              </a:ext>
            </a:extLst>
          </p:cNvPr>
          <p:cNvSpPr>
            <a:spLocks noGrp="1"/>
          </p:cNvSpPr>
          <p:nvPr>
            <p:ph idx="1"/>
          </p:nvPr>
        </p:nvSpPr>
        <p:spPr/>
        <p:txBody>
          <a:bodyPr>
            <a:normAutofit/>
          </a:bodyPr>
          <a:lstStyle/>
          <a:p>
            <a:pPr marL="0" indent="0">
              <a:buNone/>
            </a:pPr>
            <a:r>
              <a:rPr lang="en-US" dirty="0"/>
              <a:t>The doctoral capstone coordinator will:</a:t>
            </a:r>
          </a:p>
          <a:p>
            <a:pPr marL="0" indent="0">
              <a:buNone/>
            </a:pPr>
            <a:endParaRPr lang="en-US" dirty="0"/>
          </a:p>
          <a:p>
            <a:pPr marL="0" indent="0">
              <a:buNone/>
            </a:pPr>
            <a:r>
              <a:rPr lang="en-US" dirty="0"/>
              <a:t>“Document and verify that the student is mentored by an individual with expertise consistent with the student’s area of focus prior to the onset of the doctoral capstone experience. The mentor does not have to be an occupational therapist.”</a:t>
            </a:r>
          </a:p>
          <a:p>
            <a:pPr marL="0" indent="0">
              <a:buNone/>
            </a:pPr>
            <a:endParaRPr lang="en-US" dirty="0"/>
          </a:p>
          <a:p>
            <a:pPr marL="0" indent="0" algn="r">
              <a:buNone/>
            </a:pPr>
            <a:r>
              <a:rPr lang="en-US" dirty="0"/>
              <a:t>																					</a:t>
            </a:r>
            <a:r>
              <a:rPr lang="en-US" sz="1800" dirty="0"/>
              <a:t>(AJOT, 2018)</a:t>
            </a:r>
          </a:p>
        </p:txBody>
      </p:sp>
    </p:spTree>
    <p:extLst>
      <p:ext uri="{BB962C8B-B14F-4D97-AF65-F5344CB8AC3E}">
        <p14:creationId xmlns:p14="http://schemas.microsoft.com/office/powerpoint/2010/main" val="8479549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D.1.6. Mentor for Doctoral </a:t>
            </a:r>
            <a:r>
              <a:rPr lang="en-US" dirty="0" smtClean="0"/>
              <a:t>Capstone (Example)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08618558"/>
              </p:ext>
            </p:extLst>
          </p:nvPr>
        </p:nvGraphicFramePr>
        <p:xfrm>
          <a:off x="135467" y="2003496"/>
          <a:ext cx="11868982" cy="4764555"/>
        </p:xfrm>
        <a:graphic>
          <a:graphicData uri="http://schemas.openxmlformats.org/drawingml/2006/table">
            <a:tbl>
              <a:tblPr firstRow="1" bandRow="1">
                <a:tableStyleId>{5C22544A-7EE6-4342-B048-85BDC9FD1C3A}</a:tableStyleId>
              </a:tblPr>
              <a:tblGrid>
                <a:gridCol w="5934491">
                  <a:extLst>
                    <a:ext uri="{9D8B030D-6E8A-4147-A177-3AD203B41FA5}">
                      <a16:colId xmlns:a16="http://schemas.microsoft.com/office/drawing/2014/main" val="20000"/>
                    </a:ext>
                  </a:extLst>
                </a:gridCol>
                <a:gridCol w="5934491">
                  <a:extLst>
                    <a:ext uri="{9D8B030D-6E8A-4147-A177-3AD203B41FA5}">
                      <a16:colId xmlns:a16="http://schemas.microsoft.com/office/drawing/2014/main" val="20001"/>
                    </a:ext>
                  </a:extLst>
                </a:gridCol>
              </a:tblGrid>
              <a:tr h="428612">
                <a:tc>
                  <a:txBody>
                    <a:bodyPr/>
                    <a:lstStyle/>
                    <a:p>
                      <a:pPr algn="ctr">
                        <a:lnSpc>
                          <a:spcPct val="100000"/>
                        </a:lnSpc>
                      </a:pPr>
                      <a:r>
                        <a:rPr lang="en-US" sz="2400" dirty="0" smtClean="0"/>
                        <a:t>Faculty Mentor</a:t>
                      </a:r>
                      <a:endParaRPr lang="en-US" sz="2400" dirty="0"/>
                    </a:p>
                  </a:txBody>
                  <a:tcPr/>
                </a:tc>
                <a:tc>
                  <a:txBody>
                    <a:bodyPr/>
                    <a:lstStyle/>
                    <a:p>
                      <a:pPr algn="ctr">
                        <a:lnSpc>
                          <a:spcPct val="100000"/>
                        </a:lnSpc>
                      </a:pPr>
                      <a:r>
                        <a:rPr lang="en-US" sz="2400" dirty="0" smtClean="0"/>
                        <a:t>Site Mentor</a:t>
                      </a:r>
                      <a:endParaRPr lang="en-US" sz="2400" dirty="0"/>
                    </a:p>
                  </a:txBody>
                  <a:tcPr/>
                </a:tc>
                <a:extLst>
                  <a:ext uri="{0D108BD9-81ED-4DB2-BD59-A6C34878D82A}">
                    <a16:rowId xmlns:a16="http://schemas.microsoft.com/office/drawing/2014/main" val="10000"/>
                  </a:ext>
                </a:extLst>
              </a:tr>
              <a:tr h="4307355">
                <a:tc>
                  <a:txBody>
                    <a:bodyPr/>
                    <a:lstStyle/>
                    <a:p>
                      <a:pPr marL="236538" lvl="1" indent="-236538">
                        <a:lnSpc>
                          <a:spcPct val="100000"/>
                        </a:lnSpc>
                        <a:buFont typeface="Arial"/>
                        <a:buChar char="•"/>
                      </a:pPr>
                      <a:r>
                        <a:rPr lang="en-US" altLang="en-US" sz="2400" dirty="0" smtClean="0"/>
                        <a:t>OT doctorate program faculty member</a:t>
                      </a:r>
                    </a:p>
                    <a:p>
                      <a:pPr marL="236538" lvl="1" indent="-236538">
                        <a:lnSpc>
                          <a:spcPct val="100000"/>
                        </a:lnSpc>
                        <a:buFont typeface="Arial"/>
                        <a:buChar char="•"/>
                      </a:pPr>
                      <a:r>
                        <a:rPr lang="en-US" altLang="en-US" sz="2400" dirty="0" smtClean="0"/>
                        <a:t>Participates in the planning process, guides proposal development, and provides feedback</a:t>
                      </a:r>
                    </a:p>
                    <a:p>
                      <a:pPr marL="236538" lvl="1" indent="-236538">
                        <a:lnSpc>
                          <a:spcPct val="100000"/>
                        </a:lnSpc>
                        <a:buFont typeface="Arial"/>
                        <a:buChar char="•"/>
                      </a:pPr>
                      <a:r>
                        <a:rPr lang="en-US" altLang="en-US" sz="2400" dirty="0" smtClean="0"/>
                        <a:t>Possible to have more than one faculty mentor</a:t>
                      </a:r>
                    </a:p>
                    <a:p>
                      <a:pPr marL="236538" lvl="1" indent="-236538">
                        <a:lnSpc>
                          <a:spcPct val="100000"/>
                        </a:lnSpc>
                        <a:buFont typeface="Arial"/>
                        <a:buChar char="•"/>
                      </a:pPr>
                      <a:r>
                        <a:rPr lang="en-US" altLang="en-US" sz="2400" dirty="0" smtClean="0"/>
                        <a:t>Maintains regular contact with the student during the experience</a:t>
                      </a:r>
                    </a:p>
                    <a:p>
                      <a:pPr marL="236538" lvl="1" indent="-236538">
                        <a:lnSpc>
                          <a:spcPct val="100000"/>
                        </a:lnSpc>
                        <a:buFont typeface="Arial"/>
                        <a:buChar char="•"/>
                      </a:pPr>
                      <a:r>
                        <a:rPr lang="en-US" altLang="en-US" sz="2400" dirty="0" smtClean="0"/>
                        <a:t>Site visits may occur</a:t>
                      </a:r>
                    </a:p>
                    <a:p>
                      <a:pPr marL="236538" lvl="1" indent="-236538">
                        <a:lnSpc>
                          <a:spcPct val="100000"/>
                        </a:lnSpc>
                        <a:buFont typeface="Arial"/>
                        <a:buChar char="•"/>
                      </a:pPr>
                      <a:r>
                        <a:rPr lang="en-US" altLang="en-US" sz="2400" dirty="0" smtClean="0"/>
                        <a:t>Assures that the experience is consistent with the curriculum design</a:t>
                      </a:r>
                    </a:p>
                  </a:txBody>
                  <a:tcPr/>
                </a:tc>
                <a:tc>
                  <a:txBody>
                    <a:bodyPr/>
                    <a:lstStyle/>
                    <a:p>
                      <a:pPr marL="287338" lvl="1" indent="-287338">
                        <a:lnSpc>
                          <a:spcPct val="100000"/>
                        </a:lnSpc>
                        <a:buFont typeface="Arial"/>
                        <a:buChar char="•"/>
                      </a:pPr>
                      <a:r>
                        <a:rPr lang="en-US" altLang="en-US" sz="2400" dirty="0" smtClean="0"/>
                        <a:t>Professional at the capstone site</a:t>
                      </a:r>
                    </a:p>
                    <a:p>
                      <a:pPr marL="287338" marR="0" lvl="1" indent="-287338" algn="l" defTabSz="914400" rtl="0" eaLnBrk="1" fontAlgn="auto" latinLnBrk="0" hangingPunct="1">
                        <a:lnSpc>
                          <a:spcPct val="100000"/>
                        </a:lnSpc>
                        <a:spcBef>
                          <a:spcPts val="0"/>
                        </a:spcBef>
                        <a:spcAft>
                          <a:spcPts val="0"/>
                        </a:spcAft>
                        <a:buClrTx/>
                        <a:buSzTx/>
                        <a:buFont typeface="Arial"/>
                        <a:buChar char="•"/>
                        <a:tabLst/>
                        <a:defRPr/>
                      </a:pPr>
                      <a:r>
                        <a:rPr lang="en-US" altLang="en-US" sz="2400" dirty="0" smtClean="0"/>
                        <a:t>Minimum of two years experience in the student’s area of interest</a:t>
                      </a:r>
                      <a:endParaRPr lang="en-US" altLang="en-US" sz="2400" baseline="0" dirty="0" smtClean="0"/>
                    </a:p>
                    <a:p>
                      <a:pPr marL="287338" lvl="1" indent="-287338">
                        <a:lnSpc>
                          <a:spcPct val="100000"/>
                        </a:lnSpc>
                        <a:buFont typeface="Arial"/>
                        <a:buChar char="•"/>
                      </a:pPr>
                      <a:r>
                        <a:rPr lang="en-US" altLang="en-US" sz="2400" dirty="0" smtClean="0"/>
                        <a:t>Shares wisdom concerning practical and conceptual aspects of practice at site</a:t>
                      </a:r>
                    </a:p>
                    <a:p>
                      <a:pPr marL="287338" lvl="1" indent="-287338">
                        <a:lnSpc>
                          <a:spcPct val="100000"/>
                        </a:lnSpc>
                        <a:buFont typeface="Arial"/>
                        <a:buChar char="•"/>
                      </a:pPr>
                      <a:r>
                        <a:rPr lang="en-US" altLang="en-US" sz="2400" dirty="0" smtClean="0"/>
                        <a:t>Assists student in applying knowledge to practical situations, developing problem solving skills, and learning practical competencies</a:t>
                      </a:r>
                    </a:p>
                    <a:p>
                      <a:pPr marL="287338" lvl="1" indent="-287338">
                        <a:lnSpc>
                          <a:spcPct val="100000"/>
                        </a:lnSpc>
                        <a:buFont typeface="Arial"/>
                        <a:buChar char="•"/>
                      </a:pPr>
                      <a:r>
                        <a:rPr lang="en-US" altLang="en-US" sz="2400" dirty="0" smtClean="0"/>
                        <a:t>Meets with student on a regular basis</a:t>
                      </a:r>
                    </a:p>
                    <a:p>
                      <a:pPr marL="287338" lvl="1" indent="-287338">
                        <a:lnSpc>
                          <a:spcPct val="100000"/>
                        </a:lnSpc>
                        <a:buFont typeface="Arial"/>
                        <a:buChar char="•"/>
                      </a:pPr>
                      <a:r>
                        <a:rPr lang="en-US" altLang="en-US" sz="2400" dirty="0" smtClean="0"/>
                        <a:t>May have multiple site mentors</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498991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E08A9-56EE-2F4D-BAFB-373BC4DA1409}"/>
              </a:ext>
            </a:extLst>
          </p:cNvPr>
          <p:cNvSpPr>
            <a:spLocks noGrp="1"/>
          </p:cNvSpPr>
          <p:nvPr>
            <p:ph type="title"/>
          </p:nvPr>
        </p:nvSpPr>
        <p:spPr/>
        <p:txBody>
          <a:bodyPr>
            <a:normAutofit/>
          </a:bodyPr>
          <a:lstStyle/>
          <a:p>
            <a:r>
              <a:rPr lang="en-US" dirty="0"/>
              <a:t>D.1.7. Evaluation of Doctoral Capstone Experiences</a:t>
            </a:r>
          </a:p>
        </p:txBody>
      </p:sp>
      <p:sp>
        <p:nvSpPr>
          <p:cNvPr id="3" name="Content Placeholder 2">
            <a:extLst>
              <a:ext uri="{FF2B5EF4-FFF2-40B4-BE49-F238E27FC236}">
                <a16:creationId xmlns:a16="http://schemas.microsoft.com/office/drawing/2014/main" id="{DFEAF1A3-D9F7-2F42-80CF-5537E4BDDB9D}"/>
              </a:ext>
            </a:extLst>
          </p:cNvPr>
          <p:cNvSpPr>
            <a:spLocks noGrp="1"/>
          </p:cNvSpPr>
          <p:nvPr>
            <p:ph idx="1"/>
          </p:nvPr>
        </p:nvSpPr>
        <p:spPr>
          <a:xfrm>
            <a:off x="680321" y="2336873"/>
            <a:ext cx="9613861" cy="3748544"/>
          </a:xfrm>
        </p:spPr>
        <p:txBody>
          <a:bodyPr>
            <a:noAutofit/>
          </a:bodyPr>
          <a:lstStyle/>
          <a:p>
            <a:pPr marL="0" indent="0">
              <a:buNone/>
            </a:pPr>
            <a:r>
              <a:rPr lang="en-US" dirty="0"/>
              <a:t>The doctoral capstone coordinator will:</a:t>
            </a:r>
          </a:p>
          <a:p>
            <a:pPr marL="0" indent="0">
              <a:buNone/>
            </a:pPr>
            <a:endParaRPr lang="en-US" dirty="0"/>
          </a:p>
          <a:p>
            <a:pPr marL="0" indent="0">
              <a:buNone/>
            </a:pPr>
            <a:r>
              <a:rPr lang="en-US" dirty="0"/>
              <a:t>“Document a formal evaluation mechanism for objective assessment of the student’s performance during and at the completion of the doctoral capstone experience.”</a:t>
            </a:r>
          </a:p>
          <a:p>
            <a:pPr marL="0" indent="0">
              <a:buNone/>
            </a:pPr>
            <a:endParaRPr lang="en-US" dirty="0"/>
          </a:p>
          <a:p>
            <a:pPr marL="0" indent="0">
              <a:buNone/>
            </a:pPr>
            <a:endParaRPr lang="en-US" dirty="0"/>
          </a:p>
          <a:p>
            <a:pPr marL="0" indent="0" algn="r">
              <a:buNone/>
            </a:pPr>
            <a:r>
              <a:rPr lang="en-US" dirty="0"/>
              <a:t>										</a:t>
            </a:r>
            <a:r>
              <a:rPr lang="en-US" sz="1800" dirty="0"/>
              <a:t>(AJOT, 2018)</a:t>
            </a:r>
          </a:p>
        </p:txBody>
      </p:sp>
    </p:spTree>
    <p:extLst>
      <p:ext uri="{BB962C8B-B14F-4D97-AF65-F5344CB8AC3E}">
        <p14:creationId xmlns:p14="http://schemas.microsoft.com/office/powerpoint/2010/main" val="18538803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330DF-85F5-1843-A687-A240F822BCA0}"/>
              </a:ext>
            </a:extLst>
          </p:cNvPr>
          <p:cNvSpPr>
            <a:spLocks noGrp="1"/>
          </p:cNvSpPr>
          <p:nvPr>
            <p:ph type="title"/>
          </p:nvPr>
        </p:nvSpPr>
        <p:spPr/>
        <p:txBody>
          <a:bodyPr>
            <a:normAutofit/>
          </a:bodyPr>
          <a:lstStyle/>
          <a:p>
            <a:r>
              <a:rPr lang="en-US" dirty="0"/>
              <a:t>D.1.7. Evaluation of Doctoral Capstone Experiences</a:t>
            </a:r>
          </a:p>
        </p:txBody>
      </p:sp>
      <p:sp>
        <p:nvSpPr>
          <p:cNvPr id="3" name="Content Placeholder 2">
            <a:extLst>
              <a:ext uri="{FF2B5EF4-FFF2-40B4-BE49-F238E27FC236}">
                <a16:creationId xmlns:a16="http://schemas.microsoft.com/office/drawing/2014/main" id="{74689AE1-B54B-A743-B4F2-4527EFFE36D7}"/>
              </a:ext>
            </a:extLst>
          </p:cNvPr>
          <p:cNvSpPr>
            <a:spLocks noGrp="1"/>
          </p:cNvSpPr>
          <p:nvPr>
            <p:ph idx="1"/>
          </p:nvPr>
        </p:nvSpPr>
        <p:spPr>
          <a:xfrm>
            <a:off x="680321" y="2353806"/>
            <a:ext cx="9613861" cy="3599316"/>
          </a:xfrm>
        </p:spPr>
        <p:txBody>
          <a:bodyPr>
            <a:normAutofit/>
          </a:bodyPr>
          <a:lstStyle/>
          <a:p>
            <a:pPr marL="0" indent="0">
              <a:buNone/>
            </a:pPr>
            <a:r>
              <a:rPr lang="en-US" altLang="en-US" dirty="0"/>
              <a:t>Evaluation of Student Performance (Example)</a:t>
            </a:r>
          </a:p>
          <a:p>
            <a:endParaRPr lang="en-US" altLang="en-US" dirty="0"/>
          </a:p>
          <a:p>
            <a:pPr lvl="1"/>
            <a:r>
              <a:rPr lang="en-US" altLang="en-US" sz="2800" dirty="0"/>
              <a:t>Developed by student to meet individualized capstone goal and objectives </a:t>
            </a:r>
          </a:p>
          <a:p>
            <a:pPr lvl="1"/>
            <a:r>
              <a:rPr lang="en-US" altLang="en-US" sz="2800" dirty="0"/>
              <a:t>Includes Doctoral Capstone Experience activities</a:t>
            </a:r>
          </a:p>
          <a:p>
            <a:pPr lvl="1"/>
            <a:r>
              <a:rPr lang="en-US" altLang="en-US" sz="2800" dirty="0"/>
              <a:t>Includes Doctoral Capstone Project criteria</a:t>
            </a:r>
          </a:p>
          <a:p>
            <a:pPr lvl="1"/>
            <a:r>
              <a:rPr lang="en-US" altLang="en-US" sz="2800" dirty="0"/>
              <a:t>Items rated by site and faculty mentors</a:t>
            </a:r>
          </a:p>
          <a:p>
            <a:pPr lvl="1"/>
            <a:r>
              <a:rPr lang="en-US" altLang="en-US" sz="2800" dirty="0"/>
              <a:t>Completed at midterm and final</a:t>
            </a:r>
          </a:p>
          <a:p>
            <a:endParaRPr lang="en-US" dirty="0"/>
          </a:p>
        </p:txBody>
      </p:sp>
    </p:spTree>
    <p:extLst>
      <p:ext uri="{BB962C8B-B14F-4D97-AF65-F5344CB8AC3E}">
        <p14:creationId xmlns:p14="http://schemas.microsoft.com/office/powerpoint/2010/main" val="17391323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45A4B-AA23-8C45-81EF-29298B0B2C33}"/>
              </a:ext>
            </a:extLst>
          </p:cNvPr>
          <p:cNvSpPr>
            <a:spLocks noGrp="1"/>
          </p:cNvSpPr>
          <p:nvPr>
            <p:ph type="title"/>
          </p:nvPr>
        </p:nvSpPr>
        <p:spPr/>
        <p:txBody>
          <a:bodyPr>
            <a:normAutofit/>
          </a:bodyPr>
          <a:lstStyle/>
          <a:p>
            <a:r>
              <a:rPr lang="en-US" dirty="0"/>
              <a:t>D.1.7. Evaluation of Doctoral Capstone Experiences (Example)</a:t>
            </a:r>
          </a:p>
        </p:txBody>
      </p:sp>
      <p:sp>
        <p:nvSpPr>
          <p:cNvPr id="3" name="Content Placeholder 2">
            <a:extLst>
              <a:ext uri="{FF2B5EF4-FFF2-40B4-BE49-F238E27FC236}">
                <a16:creationId xmlns:a16="http://schemas.microsoft.com/office/drawing/2014/main" id="{1CE78699-377E-6B4D-BE5C-70310981CEC2}"/>
              </a:ext>
            </a:extLst>
          </p:cNvPr>
          <p:cNvSpPr>
            <a:spLocks noGrp="1"/>
          </p:cNvSpPr>
          <p:nvPr>
            <p:ph idx="1"/>
          </p:nvPr>
        </p:nvSpPr>
        <p:spPr/>
        <p:txBody>
          <a:bodyPr>
            <a:normAutofit fontScale="92500" lnSpcReduction="10000"/>
          </a:bodyPr>
          <a:lstStyle/>
          <a:p>
            <a:pPr lvl="1"/>
            <a:endParaRPr lang="en-US" altLang="en-US" sz="2600" dirty="0"/>
          </a:p>
          <a:p>
            <a:pPr lvl="1"/>
            <a:r>
              <a:rPr lang="en-US" altLang="en-US" sz="2600" dirty="0"/>
              <a:t>Students develop a rating scale as part of their evaluation component of their proposal</a:t>
            </a:r>
          </a:p>
          <a:p>
            <a:pPr lvl="1"/>
            <a:r>
              <a:rPr lang="en-US" altLang="en-US" sz="2600" dirty="0"/>
              <a:t>Example</a:t>
            </a:r>
          </a:p>
          <a:p>
            <a:pPr lvl="2"/>
            <a:r>
              <a:rPr lang="en-US" altLang="en-US" sz="2600" dirty="0"/>
              <a:t>3: Exceeds objectives</a:t>
            </a:r>
          </a:p>
          <a:p>
            <a:pPr lvl="2"/>
            <a:r>
              <a:rPr lang="en-US" altLang="en-US" sz="2600" dirty="0"/>
              <a:t>2: Meets objectives</a:t>
            </a:r>
          </a:p>
          <a:p>
            <a:pPr lvl="2"/>
            <a:r>
              <a:rPr lang="en-US" altLang="en-US" sz="2600" dirty="0"/>
              <a:t>1: Needs improvement in or completion of  </a:t>
            </a:r>
          </a:p>
          <a:p>
            <a:pPr lvl="2">
              <a:buFont typeface="Wingdings" pitchFamily="2" charset="2"/>
              <a:buNone/>
            </a:pPr>
            <a:r>
              <a:rPr lang="en-US" altLang="en-US" sz="2600" dirty="0"/>
              <a:t>       objective</a:t>
            </a:r>
          </a:p>
          <a:p>
            <a:pPr lvl="2">
              <a:buClr>
                <a:schemeClr val="tx1"/>
              </a:buClr>
            </a:pPr>
            <a:r>
              <a:rPr lang="en-US" altLang="en-US" sz="2600" dirty="0"/>
              <a:t>0: Unsatisfactory</a:t>
            </a:r>
          </a:p>
          <a:p>
            <a:pPr lvl="2">
              <a:buClr>
                <a:schemeClr val="tx1"/>
              </a:buClr>
              <a:buFont typeface="Wingdings" pitchFamily="2" charset="2"/>
              <a:buNone/>
            </a:pPr>
            <a:r>
              <a:rPr lang="en-US" altLang="en-US" sz="2600" dirty="0"/>
              <a:t>Passing midterm and final cutoff scores</a:t>
            </a:r>
          </a:p>
          <a:p>
            <a:endParaRPr lang="en-US" dirty="0"/>
          </a:p>
        </p:txBody>
      </p:sp>
    </p:spTree>
    <p:extLst>
      <p:ext uri="{BB962C8B-B14F-4D97-AF65-F5344CB8AC3E}">
        <p14:creationId xmlns:p14="http://schemas.microsoft.com/office/powerpoint/2010/main" val="358552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Doctoral Capstone</a:t>
            </a:r>
            <a:endParaRPr lang="en-US" dirty="0"/>
          </a:p>
        </p:txBody>
      </p:sp>
      <p:sp>
        <p:nvSpPr>
          <p:cNvPr id="3" name="Text Placeholder 2"/>
          <p:cNvSpPr>
            <a:spLocks noGrp="1"/>
          </p:cNvSpPr>
          <p:nvPr>
            <p:ph type="body" idx="1"/>
          </p:nvPr>
        </p:nvSpPr>
        <p:spPr/>
        <p:txBody>
          <a:bodyPr/>
          <a:lstStyle/>
          <a:p>
            <a:r>
              <a:rPr lang="en-US" dirty="0"/>
              <a:t>Beth Ann Hatkevich, Ph.D., OTR/L, CLT, FAOTA</a:t>
            </a:r>
          </a:p>
          <a:p>
            <a:r>
              <a:rPr lang="en-US" dirty="0"/>
              <a:t>Ketki D. Raina, PhD, OTR/L, </a:t>
            </a:r>
            <a:r>
              <a:rPr lang="en-US" dirty="0" smtClean="0"/>
              <a:t>FAOTA</a:t>
            </a:r>
          </a:p>
          <a:p>
            <a:r>
              <a:rPr lang="en-US" dirty="0" smtClean="0"/>
              <a:t>The University of Toledo</a:t>
            </a:r>
            <a:endParaRPr lang="en-US" dirty="0"/>
          </a:p>
          <a:p>
            <a:endParaRPr lang="en-US" dirty="0"/>
          </a:p>
        </p:txBody>
      </p:sp>
      <p:pic>
        <p:nvPicPr>
          <p:cNvPr id="6" name="Picture 5"/>
          <p:cNvPicPr>
            <a:picLocks noChangeAspect="1"/>
          </p:cNvPicPr>
          <p:nvPr/>
        </p:nvPicPr>
        <p:blipFill>
          <a:blip r:embed="rId3"/>
          <a:stretch>
            <a:fillRect/>
          </a:stretch>
        </p:blipFill>
        <p:spPr>
          <a:xfrm>
            <a:off x="9066225" y="125171"/>
            <a:ext cx="3023235" cy="1161574"/>
          </a:xfrm>
          <a:prstGeom prst="rect">
            <a:avLst/>
          </a:prstGeom>
        </p:spPr>
      </p:pic>
    </p:spTree>
    <p:extLst>
      <p:ext uri="{BB962C8B-B14F-4D97-AF65-F5344CB8AC3E}">
        <p14:creationId xmlns:p14="http://schemas.microsoft.com/office/powerpoint/2010/main" val="29883386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2A2CB-909C-4542-9B0E-1C8F41CBE07E}"/>
              </a:ext>
            </a:extLst>
          </p:cNvPr>
          <p:cNvSpPr>
            <a:spLocks noGrp="1"/>
          </p:cNvSpPr>
          <p:nvPr>
            <p:ph type="title"/>
          </p:nvPr>
        </p:nvSpPr>
        <p:spPr/>
        <p:txBody>
          <a:bodyPr>
            <a:normAutofit/>
          </a:bodyPr>
          <a:lstStyle/>
          <a:p>
            <a:r>
              <a:rPr lang="en-US" dirty="0"/>
              <a:t>D.1.8. Doctoral Capstone Project</a:t>
            </a:r>
          </a:p>
        </p:txBody>
      </p:sp>
      <p:sp>
        <p:nvSpPr>
          <p:cNvPr id="3" name="Content Placeholder 2">
            <a:extLst>
              <a:ext uri="{FF2B5EF4-FFF2-40B4-BE49-F238E27FC236}">
                <a16:creationId xmlns:a16="http://schemas.microsoft.com/office/drawing/2014/main" id="{1A12AB27-47EC-004E-8CE5-75EE772866E5}"/>
              </a:ext>
            </a:extLst>
          </p:cNvPr>
          <p:cNvSpPr>
            <a:spLocks noGrp="1"/>
          </p:cNvSpPr>
          <p:nvPr>
            <p:ph idx="1"/>
          </p:nvPr>
        </p:nvSpPr>
        <p:spPr/>
        <p:txBody>
          <a:bodyPr>
            <a:normAutofit lnSpcReduction="10000"/>
          </a:bodyPr>
          <a:lstStyle/>
          <a:p>
            <a:pPr marL="0" indent="0">
              <a:buNone/>
            </a:pPr>
            <a:r>
              <a:rPr lang="en-US" dirty="0"/>
              <a:t>The doctoral capstone coordinator will:</a:t>
            </a:r>
          </a:p>
          <a:p>
            <a:pPr marL="0" indent="0">
              <a:buNone/>
            </a:pPr>
            <a:endParaRPr lang="en-US" dirty="0"/>
          </a:p>
          <a:p>
            <a:pPr marL="0" indent="0">
              <a:buNone/>
            </a:pPr>
            <a:r>
              <a:rPr lang="en-US" dirty="0"/>
              <a:t>“Ensure completion and dissemination of an individual doctoral capstone project that relates to the doctoral capstone experience and demonstrates synthesis of in-depth knowledge in the focused area of study.”</a:t>
            </a:r>
          </a:p>
          <a:p>
            <a:pPr marL="0" indent="0">
              <a:buNone/>
            </a:pPr>
            <a:endParaRPr lang="en-US" dirty="0"/>
          </a:p>
          <a:p>
            <a:pPr marL="0" indent="0">
              <a:buNone/>
            </a:pPr>
            <a:endParaRPr lang="en-US" dirty="0"/>
          </a:p>
          <a:p>
            <a:pPr marL="0" indent="0" algn="r">
              <a:buNone/>
            </a:pPr>
            <a:r>
              <a:rPr lang="en-US" dirty="0"/>
              <a:t>										</a:t>
            </a:r>
            <a:r>
              <a:rPr lang="en-US" sz="1800" dirty="0"/>
              <a:t>(AJOT, 2018)</a:t>
            </a:r>
          </a:p>
        </p:txBody>
      </p:sp>
    </p:spTree>
    <p:extLst>
      <p:ext uri="{BB962C8B-B14F-4D97-AF65-F5344CB8AC3E}">
        <p14:creationId xmlns:p14="http://schemas.microsoft.com/office/powerpoint/2010/main" val="36103120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F52BA-1A6B-7240-BE99-DC27C375CF3C}"/>
              </a:ext>
            </a:extLst>
          </p:cNvPr>
          <p:cNvSpPr>
            <a:spLocks noGrp="1"/>
          </p:cNvSpPr>
          <p:nvPr>
            <p:ph type="title"/>
          </p:nvPr>
        </p:nvSpPr>
        <p:spPr/>
        <p:txBody>
          <a:bodyPr>
            <a:normAutofit/>
          </a:bodyPr>
          <a:lstStyle/>
          <a:p>
            <a:r>
              <a:rPr lang="en-US" dirty="0"/>
              <a:t>D.1.8. Doctoral Capstone Project (Examples)</a:t>
            </a:r>
          </a:p>
        </p:txBody>
      </p:sp>
      <p:sp>
        <p:nvSpPr>
          <p:cNvPr id="3" name="Content Placeholder 2">
            <a:extLst>
              <a:ext uri="{FF2B5EF4-FFF2-40B4-BE49-F238E27FC236}">
                <a16:creationId xmlns:a16="http://schemas.microsoft.com/office/drawing/2014/main" id="{1464EB24-0F49-454B-8B61-08DB1EF88149}"/>
              </a:ext>
            </a:extLst>
          </p:cNvPr>
          <p:cNvSpPr>
            <a:spLocks noGrp="1"/>
          </p:cNvSpPr>
          <p:nvPr>
            <p:ph idx="1"/>
          </p:nvPr>
        </p:nvSpPr>
        <p:spPr/>
        <p:txBody>
          <a:bodyPr>
            <a:noAutofit/>
          </a:bodyPr>
          <a:lstStyle/>
          <a:p>
            <a:pPr>
              <a:lnSpc>
                <a:spcPct val="80000"/>
              </a:lnSpc>
            </a:pPr>
            <a:r>
              <a:rPr lang="en-US" altLang="en-US" dirty="0"/>
              <a:t>Involves written productivity drawing on the Capstone Experience</a:t>
            </a:r>
          </a:p>
          <a:p>
            <a:pPr>
              <a:lnSpc>
                <a:spcPct val="80000"/>
              </a:lnSpc>
            </a:pPr>
            <a:r>
              <a:rPr lang="en-US" altLang="en-US" dirty="0"/>
              <a:t>Produce a formal paper and presentation</a:t>
            </a:r>
          </a:p>
          <a:p>
            <a:pPr>
              <a:lnSpc>
                <a:spcPct val="80000"/>
              </a:lnSpc>
            </a:pPr>
            <a:r>
              <a:rPr lang="en-US" altLang="en-US" dirty="0"/>
              <a:t>Capstone Project examples</a:t>
            </a:r>
          </a:p>
          <a:p>
            <a:pPr lvl="1">
              <a:lnSpc>
                <a:spcPct val="80000"/>
              </a:lnSpc>
            </a:pPr>
            <a:r>
              <a:rPr lang="en-US" altLang="en-US" sz="2400" dirty="0"/>
              <a:t>case study</a:t>
            </a:r>
          </a:p>
          <a:p>
            <a:pPr lvl="1">
              <a:lnSpc>
                <a:spcPct val="80000"/>
              </a:lnSpc>
            </a:pPr>
            <a:r>
              <a:rPr lang="en-US" altLang="en-US" sz="2400" dirty="0"/>
              <a:t>program development plan </a:t>
            </a:r>
          </a:p>
          <a:p>
            <a:pPr lvl="1">
              <a:lnSpc>
                <a:spcPct val="80000"/>
              </a:lnSpc>
            </a:pPr>
            <a:r>
              <a:rPr lang="en-US" altLang="en-US" sz="2400" dirty="0"/>
              <a:t>program modification </a:t>
            </a:r>
          </a:p>
          <a:p>
            <a:pPr lvl="1">
              <a:lnSpc>
                <a:spcPct val="80000"/>
              </a:lnSpc>
            </a:pPr>
            <a:r>
              <a:rPr lang="en-US" altLang="en-US" sz="2400" dirty="0"/>
              <a:t>advocacy in professional literature</a:t>
            </a:r>
          </a:p>
          <a:p>
            <a:pPr lvl="1">
              <a:lnSpc>
                <a:spcPct val="80000"/>
              </a:lnSpc>
            </a:pPr>
            <a:r>
              <a:rPr lang="en-US" altLang="en-US" sz="2400" dirty="0"/>
              <a:t>advocacy in professional organizations</a:t>
            </a:r>
          </a:p>
          <a:p>
            <a:pPr lvl="1">
              <a:lnSpc>
                <a:spcPct val="80000"/>
              </a:lnSpc>
            </a:pPr>
            <a:r>
              <a:rPr lang="en-US" altLang="en-US" sz="2400" dirty="0"/>
              <a:t>course </a:t>
            </a:r>
            <a:r>
              <a:rPr lang="en-US" altLang="en-US" sz="2400" dirty="0" smtClean="0"/>
              <a:t>development plan</a:t>
            </a:r>
            <a:endParaRPr lang="en-US" altLang="en-US" sz="2400" dirty="0"/>
          </a:p>
          <a:p>
            <a:pPr lvl="1">
              <a:lnSpc>
                <a:spcPct val="80000"/>
              </a:lnSpc>
            </a:pPr>
            <a:r>
              <a:rPr lang="en-US" altLang="en-US" sz="2400" dirty="0"/>
              <a:t>research project</a:t>
            </a:r>
            <a:endParaRPr lang="en-US" sz="2400" dirty="0"/>
          </a:p>
        </p:txBody>
      </p:sp>
    </p:spTree>
    <p:extLst>
      <p:ext uri="{BB962C8B-B14F-4D97-AF65-F5344CB8AC3E}">
        <p14:creationId xmlns:p14="http://schemas.microsoft.com/office/powerpoint/2010/main" val="20637920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E5158-2361-BC42-BFEE-06AC481DC65B}"/>
              </a:ext>
            </a:extLst>
          </p:cNvPr>
          <p:cNvSpPr>
            <a:spLocks noGrp="1"/>
          </p:cNvSpPr>
          <p:nvPr>
            <p:ph type="title"/>
          </p:nvPr>
        </p:nvSpPr>
        <p:spPr/>
        <p:txBody>
          <a:bodyPr>
            <a:normAutofit/>
          </a:bodyPr>
          <a:lstStyle/>
          <a:p>
            <a:r>
              <a:rPr lang="en-US" dirty="0"/>
              <a:t>D.1.8. Doctoral Capstone Project</a:t>
            </a:r>
          </a:p>
        </p:txBody>
      </p:sp>
      <p:sp>
        <p:nvSpPr>
          <p:cNvPr id="3" name="Content Placeholder 2">
            <a:extLst>
              <a:ext uri="{FF2B5EF4-FFF2-40B4-BE49-F238E27FC236}">
                <a16:creationId xmlns:a16="http://schemas.microsoft.com/office/drawing/2014/main" id="{2ED5D1EB-4DF0-084D-8A62-EEF63779FD98}"/>
              </a:ext>
            </a:extLst>
          </p:cNvPr>
          <p:cNvSpPr>
            <a:spLocks noGrp="1"/>
          </p:cNvSpPr>
          <p:nvPr>
            <p:ph idx="1"/>
          </p:nvPr>
        </p:nvSpPr>
        <p:spPr/>
        <p:txBody>
          <a:bodyPr>
            <a:noAutofit/>
          </a:bodyPr>
          <a:lstStyle/>
          <a:p>
            <a:pPr marL="0" indent="0">
              <a:buNone/>
              <a:defRPr/>
            </a:pPr>
            <a:r>
              <a:rPr lang="en-US" b="1" dirty="0"/>
              <a:t>"Practice" Involves not only Clinical Practice but also</a:t>
            </a:r>
            <a:r>
              <a:rPr lang="en-US" b="1" dirty="0" smtClean="0"/>
              <a:t>…</a:t>
            </a:r>
            <a:endParaRPr lang="en-US" dirty="0"/>
          </a:p>
          <a:p>
            <a:pPr>
              <a:defRPr/>
            </a:pPr>
            <a:r>
              <a:rPr lang="en-US" dirty="0"/>
              <a:t>Research skills</a:t>
            </a:r>
          </a:p>
          <a:p>
            <a:pPr>
              <a:defRPr/>
            </a:pPr>
            <a:r>
              <a:rPr lang="en-US" dirty="0"/>
              <a:t>Administration</a:t>
            </a:r>
          </a:p>
          <a:p>
            <a:pPr>
              <a:defRPr/>
            </a:pPr>
            <a:r>
              <a:rPr lang="en-US" dirty="0"/>
              <a:t>Leadership</a:t>
            </a:r>
          </a:p>
          <a:p>
            <a:pPr>
              <a:defRPr/>
            </a:pPr>
            <a:r>
              <a:rPr lang="en-US" dirty="0"/>
              <a:t>Program development</a:t>
            </a:r>
          </a:p>
          <a:p>
            <a:pPr>
              <a:defRPr/>
            </a:pPr>
            <a:r>
              <a:rPr lang="en-US" dirty="0"/>
              <a:t>Policy development</a:t>
            </a:r>
          </a:p>
          <a:p>
            <a:pPr>
              <a:defRPr/>
            </a:pPr>
            <a:r>
              <a:rPr lang="en-US" dirty="0"/>
              <a:t>Advocacy</a:t>
            </a:r>
          </a:p>
          <a:p>
            <a:pPr>
              <a:defRPr/>
            </a:pPr>
            <a:r>
              <a:rPr lang="en-US" dirty="0"/>
              <a:t>Education</a:t>
            </a:r>
          </a:p>
          <a:p>
            <a:pPr>
              <a:defRPr/>
            </a:pPr>
            <a:r>
              <a:rPr lang="en-US" dirty="0"/>
              <a:t>Theory development</a:t>
            </a:r>
          </a:p>
          <a:p>
            <a:endParaRPr lang="en-US" dirty="0"/>
          </a:p>
        </p:txBody>
      </p:sp>
    </p:spTree>
    <p:extLst>
      <p:ext uri="{BB962C8B-B14F-4D97-AF65-F5344CB8AC3E}">
        <p14:creationId xmlns:p14="http://schemas.microsoft.com/office/powerpoint/2010/main" val="33089503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69"/>
        <p:cNvGrpSpPr/>
        <p:nvPr/>
      </p:nvGrpSpPr>
      <p:grpSpPr>
        <a:xfrm>
          <a:off x="0" y="0"/>
          <a:ext cx="0" cy="0"/>
          <a:chOff x="0" y="0"/>
          <a:chExt cx="0" cy="0"/>
        </a:xfrm>
      </p:grpSpPr>
      <p:sp>
        <p:nvSpPr>
          <p:cNvPr id="371" name="Shape 371"/>
          <p:cNvSpPr txBox="1">
            <a:spLocks noGrp="1"/>
          </p:cNvSpPr>
          <p:nvPr>
            <p:ph sz="quarter" idx="4294967295"/>
          </p:nvPr>
        </p:nvSpPr>
        <p:spPr>
          <a:xfrm>
            <a:off x="0" y="1219200"/>
            <a:ext cx="8229600" cy="4937125"/>
          </a:xfrm>
          <a:prstGeom prst="rect">
            <a:avLst/>
          </a:prstGeom>
        </p:spPr>
        <p:txBody>
          <a:bodyPr vert="horz" lIns="91425" tIns="91425" rIns="91425" bIns="91425" rtlCol="0" anchor="t" anchorCtr="0">
            <a:noAutofit/>
          </a:bodyPr>
          <a:lstStyle/>
          <a:p>
            <a:pPr marL="0" indent="0">
              <a:buNone/>
            </a:pPr>
            <a:r>
              <a:rPr lang="en-US" sz="1400"/>
              <a:t>					</a:t>
            </a:r>
          </a:p>
        </p:txBody>
      </p:sp>
      <p:graphicFrame>
        <p:nvGraphicFramePr>
          <p:cNvPr id="2" name="Table 1"/>
          <p:cNvGraphicFramePr>
            <a:graphicFrameLocks noGrp="1"/>
          </p:cNvGraphicFramePr>
          <p:nvPr>
            <p:extLst>
              <p:ext uri="{D42A27DB-BD31-4B8C-83A1-F6EECF244321}">
                <p14:modId xmlns:p14="http://schemas.microsoft.com/office/powerpoint/2010/main" val="1656162586"/>
              </p:ext>
            </p:extLst>
          </p:nvPr>
        </p:nvGraphicFramePr>
        <p:xfrm>
          <a:off x="71697" y="-1"/>
          <a:ext cx="12024069" cy="6250552"/>
        </p:xfrm>
        <a:graphic>
          <a:graphicData uri="http://schemas.openxmlformats.org/drawingml/2006/table">
            <a:tbl>
              <a:tblPr firstRow="1" bandRow="1">
                <a:tableStyleId>{5C22544A-7EE6-4342-B048-85BDC9FD1C3A}</a:tableStyleId>
              </a:tblPr>
              <a:tblGrid>
                <a:gridCol w="2714168">
                  <a:extLst>
                    <a:ext uri="{9D8B030D-6E8A-4147-A177-3AD203B41FA5}">
                      <a16:colId xmlns:a16="http://schemas.microsoft.com/office/drawing/2014/main" val="20000"/>
                    </a:ext>
                  </a:extLst>
                </a:gridCol>
                <a:gridCol w="3082887">
                  <a:extLst>
                    <a:ext uri="{9D8B030D-6E8A-4147-A177-3AD203B41FA5}">
                      <a16:colId xmlns:a16="http://schemas.microsoft.com/office/drawing/2014/main" val="20001"/>
                    </a:ext>
                  </a:extLst>
                </a:gridCol>
                <a:gridCol w="6227014">
                  <a:extLst>
                    <a:ext uri="{9D8B030D-6E8A-4147-A177-3AD203B41FA5}">
                      <a16:colId xmlns:a16="http://schemas.microsoft.com/office/drawing/2014/main" val="20002"/>
                    </a:ext>
                  </a:extLst>
                </a:gridCol>
              </a:tblGrid>
              <a:tr h="442583">
                <a:tc>
                  <a:txBody>
                    <a:bodyPr/>
                    <a:lstStyle/>
                    <a:p>
                      <a:pPr algn="ctr">
                        <a:buNone/>
                      </a:pPr>
                      <a:r>
                        <a:rPr lang="en-US" sz="1600" b="1" dirty="0">
                          <a:solidFill>
                            <a:schemeClr val="tx1"/>
                          </a:solidFill>
                          <a:latin typeface="Calibri" pitchFamily="34" charset="0"/>
                          <a:ea typeface="Calibri"/>
                          <a:cs typeface="Calibri" pitchFamily="34" charset="0"/>
                          <a:sym typeface="Calibri"/>
                        </a:rPr>
                        <a:t>Doctoral Capstone Project</a:t>
                      </a:r>
                    </a:p>
                  </a:txBody>
                  <a:tcPr marL="91425" marR="91425" marT="91425" marB="91425"/>
                </a:tc>
                <a:tc>
                  <a:txBody>
                    <a:bodyPr/>
                    <a:lstStyle/>
                    <a:p>
                      <a:pPr algn="ctr">
                        <a:buNone/>
                      </a:pPr>
                      <a:r>
                        <a:rPr lang="en-US" sz="1600" b="1" dirty="0">
                          <a:latin typeface="Calibri" pitchFamily="34" charset="0"/>
                          <a:cs typeface="Calibri" pitchFamily="34" charset="0"/>
                        </a:rPr>
                        <a:t>Site/Population(s)</a:t>
                      </a:r>
                    </a:p>
                  </a:txBody>
                  <a:tcPr marL="91425" marR="91425" marT="91425" marB="91425"/>
                </a:tc>
                <a:tc>
                  <a:txBody>
                    <a:bodyPr/>
                    <a:lstStyle/>
                    <a:p>
                      <a:pPr algn="ctr">
                        <a:buNone/>
                      </a:pPr>
                      <a:r>
                        <a:rPr lang="en-US" sz="1600" b="1" dirty="0">
                          <a:latin typeface="Calibri" pitchFamily="34" charset="0"/>
                          <a:cs typeface="Calibri" pitchFamily="34" charset="0"/>
                        </a:rPr>
                        <a:t>Description of Doctoral Capstone Project</a:t>
                      </a:r>
                    </a:p>
                  </a:txBody>
                  <a:tcPr marL="91425" marR="91425" marT="91425" marB="91425"/>
                </a:tc>
                <a:extLst>
                  <a:ext uri="{0D108BD9-81ED-4DB2-BD59-A6C34878D82A}">
                    <a16:rowId xmlns:a16="http://schemas.microsoft.com/office/drawing/2014/main" val="10000"/>
                  </a:ext>
                </a:extLst>
              </a:tr>
              <a:tr h="929786">
                <a:tc>
                  <a:txBody>
                    <a:bodyPr/>
                    <a:lstStyle/>
                    <a:p>
                      <a:pPr lvl="0" rtl="0">
                        <a:buNone/>
                      </a:pPr>
                      <a:r>
                        <a:rPr lang="en-US" sz="1600" dirty="0">
                          <a:latin typeface="Calibri" pitchFamily="34" charset="0"/>
                          <a:ea typeface="Calibri"/>
                          <a:cs typeface="Calibri" pitchFamily="34" charset="0"/>
                          <a:sym typeface="Calibri"/>
                        </a:rPr>
                        <a:t>Case Study</a:t>
                      </a:r>
                    </a:p>
                  </a:txBody>
                  <a:tcPr marL="91425" marR="91425" marT="91425" marB="91425"/>
                </a:tc>
                <a:tc>
                  <a:txBody>
                    <a:bodyPr/>
                    <a:lstStyle/>
                    <a:p>
                      <a:pPr>
                        <a:buNone/>
                      </a:pPr>
                      <a:r>
                        <a:rPr lang="en-US" sz="1600" dirty="0">
                          <a:latin typeface="Calibri" pitchFamily="34" charset="0"/>
                          <a:ea typeface="Calibri"/>
                          <a:cs typeface="Calibri" pitchFamily="34" charset="0"/>
                          <a:sym typeface="Calibri"/>
                        </a:rPr>
                        <a:t>Brooke Army Medical Center/Patient</a:t>
                      </a:r>
                    </a:p>
                  </a:txBody>
                  <a:tcPr marL="91425" marR="91425" marT="91425" marB="91425"/>
                </a:tc>
                <a:tc>
                  <a:txBody>
                    <a:bodyPr/>
                    <a:lstStyle/>
                    <a:p>
                      <a:pPr lvl="0" rtl="0">
                        <a:buNone/>
                      </a:pPr>
                      <a:r>
                        <a:rPr lang="en-US" sz="1600" dirty="0">
                          <a:latin typeface="Calibri" pitchFamily="34" charset="0"/>
                          <a:ea typeface="Calibri"/>
                          <a:cs typeface="Calibri" pitchFamily="34" charset="0"/>
                          <a:sym typeface="Calibri"/>
                        </a:rPr>
                        <a:t>Marine with bilateral burn injuries to hands &amp; face.  Use of non-routine assessments and interventions. Provided therapy staff and administration evidence of positive outcomes from unique approach</a:t>
                      </a:r>
                    </a:p>
                  </a:txBody>
                  <a:tcPr marL="91425" marR="91425" marT="91425" marB="91425"/>
                </a:tc>
                <a:extLst>
                  <a:ext uri="{0D108BD9-81ED-4DB2-BD59-A6C34878D82A}">
                    <a16:rowId xmlns:a16="http://schemas.microsoft.com/office/drawing/2014/main" val="10001"/>
                  </a:ext>
                </a:extLst>
              </a:tr>
              <a:tr h="675943">
                <a:tc>
                  <a:txBody>
                    <a:bodyPr/>
                    <a:lstStyle/>
                    <a:p>
                      <a:pPr>
                        <a:buNone/>
                      </a:pPr>
                      <a:r>
                        <a:rPr lang="en-US" sz="1600" dirty="0">
                          <a:latin typeface="Calibri" pitchFamily="34" charset="0"/>
                          <a:ea typeface="Calibri"/>
                          <a:cs typeface="Calibri" pitchFamily="34" charset="0"/>
                          <a:sym typeface="Calibri"/>
                        </a:rPr>
                        <a:t>Program Development Plan</a:t>
                      </a:r>
                    </a:p>
                  </a:txBody>
                  <a:tcPr marL="91425" marR="91425" marT="91425" marB="91425"/>
                </a:tc>
                <a:tc>
                  <a:txBody>
                    <a:bodyPr/>
                    <a:lstStyle/>
                    <a:p>
                      <a:pPr lvl="0" rtl="0">
                        <a:buNone/>
                      </a:pPr>
                      <a:r>
                        <a:rPr lang="en-US" sz="1600" dirty="0">
                          <a:latin typeface="Calibri" pitchFamily="34" charset="0"/>
                          <a:ea typeface="Calibri"/>
                          <a:cs typeface="Calibri" pitchFamily="34" charset="0"/>
                          <a:sym typeface="Calibri"/>
                        </a:rPr>
                        <a:t>Chippewa Indian Reservation/Saginaw Chippewa Indian Tribe </a:t>
                      </a:r>
                    </a:p>
                  </a:txBody>
                  <a:tcPr marL="91425" marR="91425" marT="91425" marB="91425"/>
                </a:tc>
                <a:tc>
                  <a:txBody>
                    <a:bodyPr/>
                    <a:lstStyle/>
                    <a:p>
                      <a:pPr lvl="0" rtl="0">
                        <a:buNone/>
                      </a:pPr>
                      <a:r>
                        <a:rPr lang="en-US" sz="1600" dirty="0">
                          <a:latin typeface="Calibri" pitchFamily="34" charset="0"/>
                          <a:ea typeface="Calibri"/>
                          <a:cs typeface="Calibri" pitchFamily="34" charset="0"/>
                          <a:sym typeface="Calibri"/>
                        </a:rPr>
                        <a:t>Care program for family caregivers of the Saginaw Chippewa Indian Tribe </a:t>
                      </a:r>
                    </a:p>
                  </a:txBody>
                  <a:tcPr marL="91425" marR="91425" marT="91425" marB="91425"/>
                </a:tc>
                <a:extLst>
                  <a:ext uri="{0D108BD9-81ED-4DB2-BD59-A6C34878D82A}">
                    <a16:rowId xmlns:a16="http://schemas.microsoft.com/office/drawing/2014/main" val="10002"/>
                  </a:ext>
                </a:extLst>
              </a:tr>
              <a:tr h="910249">
                <a:tc>
                  <a:txBody>
                    <a:bodyPr/>
                    <a:lstStyle/>
                    <a:p>
                      <a:pPr>
                        <a:buNone/>
                      </a:pPr>
                      <a:r>
                        <a:rPr lang="en-US" sz="1600" dirty="0">
                          <a:latin typeface="Calibri" pitchFamily="34" charset="0"/>
                          <a:ea typeface="Calibri"/>
                          <a:cs typeface="Calibri" pitchFamily="34" charset="0"/>
                          <a:sym typeface="Calibri"/>
                        </a:rPr>
                        <a:t>Program Modification</a:t>
                      </a:r>
                    </a:p>
                  </a:txBody>
                  <a:tcPr marL="91425" marR="91425" marT="91425" marB="91425"/>
                </a:tc>
                <a:tc>
                  <a:txBody>
                    <a:bodyPr/>
                    <a:lstStyle/>
                    <a:p>
                      <a:pPr>
                        <a:buNone/>
                      </a:pPr>
                      <a:r>
                        <a:rPr lang="en-US" sz="1600" dirty="0">
                          <a:latin typeface="Calibri" pitchFamily="34" charset="0"/>
                          <a:ea typeface="Calibri"/>
                          <a:cs typeface="Calibri" pitchFamily="34" charset="0"/>
                          <a:sym typeface="Calibri"/>
                        </a:rPr>
                        <a:t>Heartland Rehabilitation/Patients</a:t>
                      </a:r>
                    </a:p>
                  </a:txBody>
                  <a:tcPr marL="91425" marR="91425" marT="91425" marB="91425"/>
                </a:tc>
                <a:tc>
                  <a:txBody>
                    <a:bodyPr/>
                    <a:lstStyle/>
                    <a:p>
                      <a:pPr lvl="0" rtl="0">
                        <a:buNone/>
                      </a:pPr>
                      <a:r>
                        <a:rPr lang="en-US" sz="1600" dirty="0">
                          <a:latin typeface="Calibri" pitchFamily="34" charset="0"/>
                          <a:ea typeface="Calibri"/>
                          <a:cs typeface="Calibri" pitchFamily="34" charset="0"/>
                          <a:sym typeface="Calibri"/>
                        </a:rPr>
                        <a:t>Program to prevent re-injury and increase quality of life for those diagnosed with medial or lateral epicondylitis, through participation in intervention with focus on work conditioning </a:t>
                      </a:r>
                    </a:p>
                  </a:txBody>
                  <a:tcPr marL="91425" marR="91425" marT="91425" marB="91425"/>
                </a:tc>
                <a:extLst>
                  <a:ext uri="{0D108BD9-81ED-4DB2-BD59-A6C34878D82A}">
                    <a16:rowId xmlns:a16="http://schemas.microsoft.com/office/drawing/2014/main" val="10003"/>
                  </a:ext>
                </a:extLst>
              </a:tr>
              <a:tr h="948429">
                <a:tc>
                  <a:txBody>
                    <a:bodyPr/>
                    <a:lstStyle/>
                    <a:p>
                      <a:pPr>
                        <a:buNone/>
                      </a:pPr>
                      <a:r>
                        <a:rPr lang="en-US" sz="1600" dirty="0">
                          <a:latin typeface="Calibri" pitchFamily="34" charset="0"/>
                          <a:ea typeface="Calibri"/>
                          <a:cs typeface="Calibri" pitchFamily="34" charset="0"/>
                          <a:sym typeface="Calibri"/>
                        </a:rPr>
                        <a:t>Course Development</a:t>
                      </a:r>
                    </a:p>
                  </a:txBody>
                  <a:tcPr marL="91425" marR="91425" marT="91425" marB="91425"/>
                </a:tc>
                <a:tc>
                  <a:txBody>
                    <a:bodyPr/>
                    <a:lstStyle/>
                    <a:p>
                      <a:pPr lvl="0" rtl="0">
                        <a:buNone/>
                      </a:pPr>
                      <a:r>
                        <a:rPr lang="en-US" sz="1600" dirty="0">
                          <a:latin typeface="Calibri" pitchFamily="34" charset="0"/>
                          <a:ea typeface="Calibri"/>
                          <a:cs typeface="Calibri" pitchFamily="34" charset="0"/>
                          <a:sym typeface="Calibri"/>
                        </a:rPr>
                        <a:t>University/Undergraduate Students</a:t>
                      </a:r>
                    </a:p>
                  </a:txBody>
                  <a:tcPr marL="91425" marR="91425" marT="91425" marB="91425"/>
                </a:tc>
                <a:tc>
                  <a:txBody>
                    <a:bodyPr/>
                    <a:lstStyle/>
                    <a:p>
                      <a:pPr lvl="0" rtl="0">
                        <a:buNone/>
                      </a:pPr>
                      <a:r>
                        <a:rPr lang="en-US" sz="1600" dirty="0">
                          <a:latin typeface="Calibri" pitchFamily="34" charset="0"/>
                          <a:ea typeface="Calibri"/>
                          <a:cs typeface="Calibri" pitchFamily="34" charset="0"/>
                          <a:sym typeface="Calibri"/>
                        </a:rPr>
                        <a:t>Three credit hour course for students interested in OT.  Course also provides students tools for future academic success</a:t>
                      </a:r>
                    </a:p>
                  </a:txBody>
                  <a:tcPr marL="91425" marR="91425" marT="91425" marB="91425"/>
                </a:tc>
                <a:extLst>
                  <a:ext uri="{0D108BD9-81ED-4DB2-BD59-A6C34878D82A}">
                    <a16:rowId xmlns:a16="http://schemas.microsoft.com/office/drawing/2014/main" val="10004"/>
                  </a:ext>
                </a:extLst>
              </a:tr>
              <a:tr h="695506">
                <a:tc>
                  <a:txBody>
                    <a:bodyPr/>
                    <a:lstStyle/>
                    <a:p>
                      <a:pPr>
                        <a:buNone/>
                      </a:pPr>
                      <a:r>
                        <a:rPr lang="en-US" sz="1600" dirty="0">
                          <a:latin typeface="Calibri" pitchFamily="34" charset="0"/>
                          <a:ea typeface="Calibri"/>
                          <a:cs typeface="Calibri" pitchFamily="34" charset="0"/>
                          <a:sym typeface="Calibri"/>
                        </a:rPr>
                        <a:t>Advocacy Plan through a  Via Professional </a:t>
                      </a:r>
                      <a:r>
                        <a:rPr lang="en-US" sz="1600" baseline="0" dirty="0">
                          <a:latin typeface="Calibri" pitchFamily="34" charset="0"/>
                          <a:ea typeface="Calibri"/>
                          <a:cs typeface="Calibri" pitchFamily="34" charset="0"/>
                          <a:sym typeface="Calibri"/>
                        </a:rPr>
                        <a:t> </a:t>
                      </a:r>
                      <a:r>
                        <a:rPr lang="en-US" sz="1600" dirty="0">
                          <a:latin typeface="Calibri" pitchFamily="34" charset="0"/>
                          <a:ea typeface="Calibri"/>
                          <a:cs typeface="Calibri" pitchFamily="34" charset="0"/>
                          <a:sym typeface="Calibri"/>
                        </a:rPr>
                        <a:t>Journal</a:t>
                      </a:r>
                    </a:p>
                  </a:txBody>
                  <a:tcPr marL="91425" marR="91425" marT="91425" marB="91425"/>
                </a:tc>
                <a:tc>
                  <a:txBody>
                    <a:bodyPr/>
                    <a:lstStyle/>
                    <a:p>
                      <a:pPr lvl="0" rtl="0">
                        <a:buNone/>
                      </a:pPr>
                      <a:r>
                        <a:rPr lang="en-US" sz="1600" dirty="0">
                          <a:latin typeface="Calibri" pitchFamily="34" charset="0"/>
                          <a:ea typeface="Calibri"/>
                          <a:cs typeface="Calibri" pitchFamily="34" charset="0"/>
                          <a:sym typeface="Calibri"/>
                        </a:rPr>
                        <a:t>Bittersweet Farms/Residents </a:t>
                      </a:r>
                    </a:p>
                  </a:txBody>
                  <a:tcPr marL="91425" marR="91425" marT="91425" marB="91425"/>
                </a:tc>
                <a:tc>
                  <a:txBody>
                    <a:bodyPr/>
                    <a:lstStyle/>
                    <a:p>
                      <a:pPr lvl="0" rtl="0">
                        <a:buNone/>
                      </a:pPr>
                      <a:r>
                        <a:rPr lang="en-US" sz="1600" dirty="0" smtClean="0">
                          <a:latin typeface="Calibri" pitchFamily="34" charset="0"/>
                          <a:ea typeface="Calibri"/>
                          <a:cs typeface="Calibri" pitchFamily="34" charset="0"/>
                          <a:sym typeface="Calibri"/>
                        </a:rPr>
                        <a:t>Advocated </a:t>
                      </a:r>
                      <a:r>
                        <a:rPr lang="en-US" sz="1600" dirty="0">
                          <a:latin typeface="Calibri" pitchFamily="34" charset="0"/>
                          <a:ea typeface="Calibri"/>
                          <a:cs typeface="Calibri" pitchFamily="34" charset="0"/>
                          <a:sym typeface="Calibri"/>
                        </a:rPr>
                        <a:t>for aging individuals with autism</a:t>
                      </a:r>
                    </a:p>
                  </a:txBody>
                  <a:tcPr marL="91425" marR="91425" marT="91425" marB="91425"/>
                </a:tc>
                <a:extLst>
                  <a:ext uri="{0D108BD9-81ED-4DB2-BD59-A6C34878D82A}">
                    <a16:rowId xmlns:a16="http://schemas.microsoft.com/office/drawing/2014/main" val="10005"/>
                  </a:ext>
                </a:extLst>
              </a:tr>
              <a:tr h="948429">
                <a:tc>
                  <a:txBody>
                    <a:bodyPr/>
                    <a:lstStyle/>
                    <a:p>
                      <a:pPr>
                        <a:buNone/>
                      </a:pPr>
                      <a:r>
                        <a:rPr lang="en-US" sz="1600" dirty="0">
                          <a:latin typeface="Calibri" pitchFamily="34" charset="0"/>
                          <a:ea typeface="Calibri"/>
                          <a:cs typeface="Calibri" pitchFamily="34" charset="0"/>
                          <a:sym typeface="Calibri"/>
                        </a:rPr>
                        <a:t>Advocacy Plan at</a:t>
                      </a:r>
                      <a:r>
                        <a:rPr lang="en-US" sz="1600" baseline="0" dirty="0">
                          <a:latin typeface="Calibri" pitchFamily="34" charset="0"/>
                          <a:ea typeface="Calibri"/>
                          <a:cs typeface="Calibri" pitchFamily="34" charset="0"/>
                          <a:sym typeface="Calibri"/>
                        </a:rPr>
                        <a:t> </a:t>
                      </a:r>
                      <a:r>
                        <a:rPr lang="en-US" sz="1600" dirty="0">
                          <a:latin typeface="Calibri" pitchFamily="34" charset="0"/>
                          <a:ea typeface="Calibri"/>
                          <a:cs typeface="Calibri" pitchFamily="34" charset="0"/>
                          <a:sym typeface="Calibri"/>
                        </a:rPr>
                        <a:t>Organizational Level</a:t>
                      </a:r>
                    </a:p>
                  </a:txBody>
                  <a:tcPr marL="91425" marR="91425" marT="91425" marB="91425"/>
                </a:tc>
                <a:tc>
                  <a:txBody>
                    <a:bodyPr/>
                    <a:lstStyle/>
                    <a:p>
                      <a:pPr>
                        <a:buNone/>
                      </a:pPr>
                      <a:r>
                        <a:rPr lang="en-US" sz="1600" dirty="0">
                          <a:latin typeface="Calibri" pitchFamily="34" charset="0"/>
                          <a:ea typeface="Calibri"/>
                          <a:cs typeface="Calibri" pitchFamily="34" charset="0"/>
                          <a:sym typeface="Calibri"/>
                        </a:rPr>
                        <a:t>OOTA/Consumers</a:t>
                      </a:r>
                    </a:p>
                  </a:txBody>
                  <a:tcPr marL="91425" marR="91425" marT="91425" marB="91425"/>
                </a:tc>
                <a:tc>
                  <a:txBody>
                    <a:bodyPr/>
                    <a:lstStyle/>
                    <a:p>
                      <a:pPr>
                        <a:buNone/>
                      </a:pPr>
                      <a:r>
                        <a:rPr lang="en-US" sz="1600" dirty="0">
                          <a:latin typeface="Calibri" pitchFamily="34" charset="0"/>
                          <a:ea typeface="Calibri"/>
                          <a:cs typeface="Calibri" pitchFamily="34" charset="0"/>
                          <a:sym typeface="Calibri"/>
                        </a:rPr>
                        <a:t>Advocated and developed plan to incorporate state student focused conference in conjunction</a:t>
                      </a:r>
                      <a:r>
                        <a:rPr lang="en-US" sz="1600" baseline="0" dirty="0">
                          <a:latin typeface="Calibri" pitchFamily="34" charset="0"/>
                          <a:ea typeface="Calibri"/>
                          <a:cs typeface="Calibri" pitchFamily="34" charset="0"/>
                          <a:sym typeface="Calibri"/>
                        </a:rPr>
                        <a:t> </a:t>
                      </a:r>
                      <a:r>
                        <a:rPr lang="en-US" sz="1600" dirty="0">
                          <a:latin typeface="Calibri" pitchFamily="34" charset="0"/>
                          <a:ea typeface="Calibri"/>
                          <a:cs typeface="Calibri" pitchFamily="34" charset="0"/>
                          <a:sym typeface="Calibri"/>
                        </a:rPr>
                        <a:t>with the annual state conference</a:t>
                      </a:r>
                    </a:p>
                  </a:txBody>
                  <a:tcPr marL="91425" marR="91425" marT="91425" marB="91425"/>
                </a:tc>
                <a:extLst>
                  <a:ext uri="{0D108BD9-81ED-4DB2-BD59-A6C34878D82A}">
                    <a16:rowId xmlns:a16="http://schemas.microsoft.com/office/drawing/2014/main" val="10006"/>
                  </a:ext>
                </a:extLst>
              </a:tr>
              <a:tr h="695506">
                <a:tc>
                  <a:txBody>
                    <a:bodyPr/>
                    <a:lstStyle/>
                    <a:p>
                      <a:pPr rtl="0">
                        <a:buNone/>
                      </a:pPr>
                      <a:r>
                        <a:rPr lang="en-US" sz="1600" dirty="0">
                          <a:latin typeface="Calibri" pitchFamily="34" charset="0"/>
                          <a:ea typeface="Calibri"/>
                          <a:cs typeface="Calibri" pitchFamily="34" charset="0"/>
                          <a:sym typeface="Calibri"/>
                        </a:rPr>
                        <a:t>Research</a:t>
                      </a:r>
                    </a:p>
                  </a:txBody>
                  <a:tcPr marL="91425" marR="91425" marT="91425" marB="91425"/>
                </a:tc>
                <a:tc>
                  <a:txBody>
                    <a:bodyPr/>
                    <a:lstStyle/>
                    <a:p>
                      <a:pPr lvl="0" rtl="0">
                        <a:buNone/>
                      </a:pPr>
                      <a:r>
                        <a:rPr lang="en-US" sz="1600" dirty="0">
                          <a:latin typeface="Calibri" pitchFamily="34" charset="0"/>
                          <a:ea typeface="Calibri"/>
                          <a:cs typeface="Calibri" pitchFamily="34" charset="0"/>
                          <a:sym typeface="Calibri"/>
                        </a:rPr>
                        <a:t>University/Research Participants</a:t>
                      </a:r>
                    </a:p>
                  </a:txBody>
                  <a:tcPr marL="91425" marR="91425" marT="91425" marB="91425"/>
                </a:tc>
                <a:tc>
                  <a:txBody>
                    <a:bodyPr/>
                    <a:lstStyle/>
                    <a:p>
                      <a:pPr rtl="0">
                        <a:buNone/>
                      </a:pPr>
                      <a:r>
                        <a:rPr lang="en-US" sz="1600" dirty="0">
                          <a:latin typeface="Calibri" pitchFamily="34" charset="0"/>
                          <a:ea typeface="Calibri"/>
                          <a:cs typeface="Calibri" pitchFamily="34" charset="0"/>
                          <a:sym typeface="Calibri"/>
                        </a:rPr>
                        <a:t>Collaborative research with a company who develops apps for pediatric population</a:t>
                      </a:r>
                    </a:p>
                  </a:txBody>
                  <a:tcPr marL="91425" marR="91425" marT="91425" marB="91425"/>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673094540"/>
      </p:ext>
    </p:extLst>
  </p:cSld>
  <p:clrMapOvr>
    <a:masterClrMapping/>
  </p:clrMapOvr>
  <p:transition spd="slow">
    <p:cu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Autofit/>
          </a:bodyPr>
          <a:lstStyle/>
          <a:p>
            <a:r>
              <a:rPr lang="en-US" dirty="0">
                <a:latin typeface="Calibri" pitchFamily="34" charset="0"/>
                <a:cs typeface="Calibri" pitchFamily="34" charset="0"/>
              </a:rPr>
              <a:t>Profession is at an early stage of implementing entry-level doctorate degree in occupational therapy </a:t>
            </a:r>
            <a:endParaRPr lang="en-US" dirty="0" smtClean="0">
              <a:latin typeface="Calibri" pitchFamily="34" charset="0"/>
              <a:cs typeface="Calibri" pitchFamily="34" charset="0"/>
            </a:endParaRPr>
          </a:p>
          <a:p>
            <a:r>
              <a:rPr lang="en-US" dirty="0" smtClean="0">
                <a:latin typeface="Calibri" pitchFamily="34" charset="0"/>
                <a:cs typeface="Calibri" pitchFamily="34" charset="0"/>
              </a:rPr>
              <a:t>Exciting </a:t>
            </a:r>
            <a:r>
              <a:rPr lang="en-US" dirty="0">
                <a:latin typeface="Calibri" pitchFamily="34" charset="0"/>
                <a:cs typeface="Calibri" pitchFamily="34" charset="0"/>
              </a:rPr>
              <a:t>innovation and leadership opportunities are emerging for students and graduates who have a clinical doctorate in occupational </a:t>
            </a:r>
            <a:r>
              <a:rPr lang="en-US" dirty="0" smtClean="0">
                <a:latin typeface="Calibri" pitchFamily="34" charset="0"/>
                <a:cs typeface="Calibri" pitchFamily="34" charset="0"/>
              </a:rPr>
              <a:t>therapy</a:t>
            </a:r>
          </a:p>
          <a:p>
            <a:r>
              <a:rPr lang="en-US" dirty="0" smtClean="0">
                <a:latin typeface="Calibri" pitchFamily="34" charset="0"/>
                <a:cs typeface="Calibri" pitchFamily="34" charset="0"/>
              </a:rPr>
              <a:t>The </a:t>
            </a:r>
            <a:r>
              <a:rPr lang="en-US" dirty="0">
                <a:latin typeface="Calibri" pitchFamily="34" charset="0"/>
                <a:cs typeface="Calibri" pitchFamily="34" charset="0"/>
              </a:rPr>
              <a:t>doctoral level of education is creating new demands to be supported in curricula and </a:t>
            </a:r>
            <a:r>
              <a:rPr lang="en-US" dirty="0" smtClean="0">
                <a:latin typeface="Calibri" pitchFamily="34" charset="0"/>
                <a:cs typeface="Calibri" pitchFamily="34" charset="0"/>
              </a:rPr>
              <a:t>fieldwork</a:t>
            </a:r>
          </a:p>
          <a:p>
            <a:r>
              <a:rPr lang="en-US" dirty="0" smtClean="0">
                <a:latin typeface="Calibri" pitchFamily="34" charset="0"/>
                <a:cs typeface="Calibri" pitchFamily="34" charset="0"/>
              </a:rPr>
              <a:t>OTD </a:t>
            </a:r>
            <a:r>
              <a:rPr lang="en-US" dirty="0">
                <a:latin typeface="Calibri" pitchFamily="34" charset="0"/>
                <a:cs typeface="Calibri" pitchFamily="34" charset="0"/>
              </a:rPr>
              <a:t>students create and realize their own professional identity and career direction </a:t>
            </a:r>
          </a:p>
          <a:p>
            <a:pPr marL="0" indent="0">
              <a:buNone/>
            </a:pPr>
            <a:endParaRPr lang="en-US" dirty="0"/>
          </a:p>
        </p:txBody>
      </p:sp>
    </p:spTree>
    <p:extLst>
      <p:ext uri="{BB962C8B-B14F-4D97-AF65-F5344CB8AC3E}">
        <p14:creationId xmlns:p14="http://schemas.microsoft.com/office/powerpoint/2010/main" val="32558351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References</a:t>
            </a:r>
          </a:p>
        </p:txBody>
      </p:sp>
      <p:sp>
        <p:nvSpPr>
          <p:cNvPr id="3" name="Content Placeholder 2"/>
          <p:cNvSpPr>
            <a:spLocks noGrp="1"/>
          </p:cNvSpPr>
          <p:nvPr>
            <p:ph idx="1"/>
          </p:nvPr>
        </p:nvSpPr>
        <p:spPr/>
        <p:txBody>
          <a:bodyPr/>
          <a:lstStyle/>
          <a:p>
            <a:pPr marL="0" indent="0">
              <a:buNone/>
            </a:pPr>
            <a:r>
              <a:rPr lang="en-US" dirty="0"/>
              <a:t>American Journal of Occupational Therapy, November 2018, Vol. 72, </a:t>
            </a:r>
          </a:p>
          <a:p>
            <a:pPr marL="0" indent="0">
              <a:buNone/>
            </a:pPr>
            <a:r>
              <a:rPr lang="en-US" dirty="0"/>
              <a:t>	7212410005p1-7212410005p83. doi:10.5014/ajot.2018.72S217 </a:t>
            </a:r>
          </a:p>
          <a:p>
            <a:pPr marL="0" indent="0">
              <a:buNone/>
            </a:pPr>
            <a:endParaRPr lang="en-US" dirty="0"/>
          </a:p>
        </p:txBody>
      </p:sp>
    </p:spTree>
    <p:extLst>
      <p:ext uri="{BB962C8B-B14F-4D97-AF65-F5344CB8AC3E}">
        <p14:creationId xmlns:p14="http://schemas.microsoft.com/office/powerpoint/2010/main" val="211438824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13994-AE7E-AF4D-8B10-1A0F6664A14D}"/>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8B3F0D47-254C-734E-A383-9D770EAFA978}"/>
              </a:ext>
            </a:extLst>
          </p:cNvPr>
          <p:cNvSpPr>
            <a:spLocks noGrp="1"/>
          </p:cNvSpPr>
          <p:nvPr>
            <p:ph idx="1"/>
          </p:nvPr>
        </p:nvSpPr>
        <p:spPr/>
        <p:txBody>
          <a:bodyPr/>
          <a:lstStyle/>
          <a:p>
            <a:pPr marL="0" indent="0">
              <a:buNone/>
            </a:pPr>
            <a:endParaRPr lang="en-US" dirty="0"/>
          </a:p>
          <a:p>
            <a:pPr marL="0" indent="0">
              <a:buNone/>
            </a:pPr>
            <a:endParaRPr lang="en-US" dirty="0"/>
          </a:p>
        </p:txBody>
      </p:sp>
    </p:spTree>
    <p:extLst>
      <p:ext uri="{BB962C8B-B14F-4D97-AF65-F5344CB8AC3E}">
        <p14:creationId xmlns:p14="http://schemas.microsoft.com/office/powerpoint/2010/main" val="42057590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Baccalaureate Project</a:t>
            </a:r>
          </a:p>
        </p:txBody>
      </p:sp>
      <p:sp>
        <p:nvSpPr>
          <p:cNvPr id="3" name="Text Placeholder 2"/>
          <p:cNvSpPr>
            <a:spLocks noGrp="1"/>
          </p:cNvSpPr>
          <p:nvPr>
            <p:ph type="body" idx="1"/>
          </p:nvPr>
        </p:nvSpPr>
        <p:spPr/>
        <p:txBody>
          <a:bodyPr/>
          <a:lstStyle/>
          <a:p>
            <a:pPr algn="l"/>
            <a:r>
              <a:rPr lang="en-US" dirty="0"/>
              <a:t>Laura Rea, OTD, OTR, MBA</a:t>
            </a:r>
          </a:p>
          <a:p>
            <a:pPr algn="l"/>
            <a:r>
              <a:rPr lang="en-US" dirty="0"/>
              <a:t>University of St. Augustine</a:t>
            </a:r>
          </a:p>
          <a:p>
            <a:pPr algn="l"/>
            <a:r>
              <a:rPr lang="en-US" dirty="0"/>
              <a:t>Barbara Seguine, MAED, COTA/L, ROH</a:t>
            </a:r>
          </a:p>
          <a:p>
            <a:pPr algn="l"/>
            <a:r>
              <a:rPr lang="en-US" dirty="0"/>
              <a:t>Owens Community College</a:t>
            </a:r>
          </a:p>
          <a:p>
            <a:pPr algn="l"/>
            <a:endParaRPr lang="en-US" dirty="0"/>
          </a:p>
          <a:p>
            <a:endParaRPr lang="en-US" dirty="0"/>
          </a:p>
        </p:txBody>
      </p:sp>
    </p:spTree>
    <p:extLst>
      <p:ext uri="{BB962C8B-B14F-4D97-AF65-F5344CB8AC3E}">
        <p14:creationId xmlns:p14="http://schemas.microsoft.com/office/powerpoint/2010/main" val="42423352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BE2AA-6415-E640-9C97-01FA1CB1E7D2}"/>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1EA92FAB-A016-7548-8F0B-5B8CC66DF940}"/>
              </a:ext>
            </a:extLst>
          </p:cNvPr>
          <p:cNvSpPr>
            <a:spLocks noGrp="1"/>
          </p:cNvSpPr>
          <p:nvPr>
            <p:ph idx="1"/>
          </p:nvPr>
        </p:nvSpPr>
        <p:spPr>
          <a:xfrm>
            <a:off x="680321" y="2336873"/>
            <a:ext cx="9987679" cy="4087990"/>
          </a:xfrm>
        </p:spPr>
        <p:txBody>
          <a:bodyPr>
            <a:noAutofit/>
          </a:bodyPr>
          <a:lstStyle/>
          <a:p>
            <a:pPr marL="0" indent="0">
              <a:spcBef>
                <a:spcPts val="0"/>
              </a:spcBef>
              <a:buClr>
                <a:schemeClr val="tx1"/>
              </a:buClr>
              <a:buSzPct val="100000"/>
              <a:buNone/>
              <a:tabLst>
                <a:tab pos="338138" algn="l"/>
              </a:tabLst>
            </a:pPr>
            <a:endParaRPr lang="en-US" dirty="0">
              <a:ea typeface="Calibri"/>
              <a:cs typeface="Calibri"/>
              <a:sym typeface="Calibri"/>
            </a:endParaRPr>
          </a:p>
          <a:p>
            <a:pPr>
              <a:spcBef>
                <a:spcPts val="0"/>
              </a:spcBef>
              <a:buClr>
                <a:schemeClr val="tx1"/>
              </a:buClr>
              <a:buSzPct val="100000"/>
              <a:buFont typeface="Arial"/>
              <a:buChar char="•"/>
              <a:tabLst>
                <a:tab pos="338138" algn="l"/>
              </a:tabLst>
            </a:pPr>
            <a:r>
              <a:rPr lang="en-US" dirty="0">
                <a:ea typeface="Calibri"/>
                <a:cs typeface="Calibri"/>
                <a:sym typeface="Calibri"/>
              </a:rPr>
              <a:t>Describe how the baccalaureate project relates to the </a:t>
            </a:r>
            <a:r>
              <a:rPr lang="en-US" dirty="0"/>
              <a:t>2018 Accreditation Council for Occupational Therapy Education Standards</a:t>
            </a:r>
            <a:r>
              <a:rPr lang="en-US" dirty="0">
                <a:ea typeface="Calibri"/>
                <a:cs typeface="Calibri"/>
                <a:sym typeface="Calibri"/>
              </a:rPr>
              <a:t>.</a:t>
            </a:r>
          </a:p>
          <a:p>
            <a:pPr>
              <a:spcBef>
                <a:spcPts val="0"/>
              </a:spcBef>
              <a:buClr>
                <a:schemeClr val="tx1"/>
              </a:buClr>
              <a:buSzPct val="100000"/>
              <a:buFont typeface="Arial"/>
              <a:buChar char="•"/>
              <a:tabLst>
                <a:tab pos="338138" algn="l"/>
              </a:tabLst>
            </a:pPr>
            <a:endParaRPr lang="en-US" dirty="0">
              <a:ea typeface="Calibri"/>
              <a:cs typeface="Calibri"/>
              <a:sym typeface="Calibri"/>
            </a:endParaRPr>
          </a:p>
          <a:p>
            <a:pPr>
              <a:spcBef>
                <a:spcPts val="0"/>
              </a:spcBef>
              <a:buClr>
                <a:schemeClr val="tx1"/>
              </a:buClr>
              <a:buSzPct val="100000"/>
              <a:buFont typeface="Arial"/>
              <a:buChar char="•"/>
              <a:tabLst>
                <a:tab pos="338138" algn="l"/>
              </a:tabLst>
            </a:pPr>
            <a:r>
              <a:rPr lang="en-US" dirty="0">
                <a:ea typeface="Calibri"/>
                <a:cs typeface="Calibri"/>
                <a:sym typeface="Calibri"/>
              </a:rPr>
              <a:t>Understand benefits of, related outcomes, and options for baccalaureate projects.</a:t>
            </a:r>
          </a:p>
          <a:p>
            <a:pPr marL="0" indent="0">
              <a:spcBef>
                <a:spcPts val="0"/>
              </a:spcBef>
              <a:buClr>
                <a:schemeClr val="tx1"/>
              </a:buClr>
              <a:buSzPct val="100000"/>
              <a:buNone/>
              <a:tabLst>
                <a:tab pos="338138" algn="l"/>
              </a:tabLst>
            </a:pPr>
            <a:endParaRPr lang="en-US" dirty="0">
              <a:ea typeface="Calibri"/>
              <a:cs typeface="Calibri"/>
              <a:sym typeface="Calibri"/>
            </a:endParaRPr>
          </a:p>
          <a:p>
            <a:pPr lvl="0">
              <a:spcBef>
                <a:spcPts val="0"/>
              </a:spcBef>
              <a:buClr>
                <a:schemeClr val="tx1"/>
              </a:buClr>
              <a:buSzPct val="100000"/>
              <a:buFont typeface="Arial"/>
              <a:buChar char="•"/>
              <a:tabLst>
                <a:tab pos="338138" algn="l"/>
              </a:tabLst>
            </a:pPr>
            <a:r>
              <a:rPr lang="en-US" dirty="0"/>
              <a:t>Explain the integration of the baccalaureate project into baccalaureate entry-level OTA curricula including the design, potential outcomes, and demonstration of the experience.</a:t>
            </a:r>
          </a:p>
          <a:p>
            <a:pPr marL="0" lvl="0" indent="0">
              <a:spcBef>
                <a:spcPts val="0"/>
              </a:spcBef>
              <a:buClr>
                <a:schemeClr val="tx1"/>
              </a:buClr>
              <a:buSzPct val="100000"/>
              <a:buNone/>
              <a:tabLst>
                <a:tab pos="338138" algn="l"/>
              </a:tabLst>
            </a:pPr>
            <a:endParaRPr lang="en-US" dirty="0">
              <a:ea typeface="Calibri"/>
              <a:cs typeface="Calibri"/>
              <a:sym typeface="Calibri"/>
            </a:endParaRPr>
          </a:p>
          <a:p>
            <a:pPr marL="0" lvl="0" indent="0">
              <a:spcBef>
                <a:spcPts val="480"/>
              </a:spcBef>
              <a:buClr>
                <a:schemeClr val="tx1"/>
              </a:buClr>
              <a:buSzPct val="100000"/>
              <a:buNone/>
              <a:tabLst>
                <a:tab pos="338138" algn="l"/>
              </a:tabLst>
            </a:pPr>
            <a:endParaRPr lang="en-US" dirty="0"/>
          </a:p>
        </p:txBody>
      </p:sp>
    </p:spTree>
    <p:extLst>
      <p:ext uri="{BB962C8B-B14F-4D97-AF65-F5344CB8AC3E}">
        <p14:creationId xmlns:p14="http://schemas.microsoft.com/office/powerpoint/2010/main" val="203739286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120AA-9120-F54B-A522-AC1475C31762}"/>
              </a:ext>
            </a:extLst>
          </p:cNvPr>
          <p:cNvSpPr>
            <a:spLocks noGrp="1"/>
          </p:cNvSpPr>
          <p:nvPr>
            <p:ph type="title"/>
          </p:nvPr>
        </p:nvSpPr>
        <p:spPr/>
        <p:txBody>
          <a:bodyPr>
            <a:normAutofit fontScale="90000"/>
          </a:bodyPr>
          <a:lstStyle/>
          <a:p>
            <a:r>
              <a:rPr lang="en-US" dirty="0"/>
              <a:t/>
            </a:r>
            <a:br>
              <a:rPr lang="en-US" dirty="0"/>
            </a:br>
            <a:r>
              <a:rPr lang="en-US" sz="4000" dirty="0"/>
              <a:t> </a:t>
            </a:r>
            <a:r>
              <a:rPr lang="en-US" altLang="en-US" sz="4000" dirty="0"/>
              <a:t>D.1.0. BACCALAUREATE PROJECT </a:t>
            </a:r>
            <a:r>
              <a:rPr lang="en-US" altLang="en-US" sz="4900" dirty="0"/>
              <a:t/>
            </a:r>
            <a:br>
              <a:rPr lang="en-US" altLang="en-US" sz="4900" dirty="0"/>
            </a:br>
            <a:endParaRPr lang="en-US" sz="4900" dirty="0"/>
          </a:p>
        </p:txBody>
      </p:sp>
      <p:sp>
        <p:nvSpPr>
          <p:cNvPr id="3" name="Content Placeholder 2">
            <a:extLst>
              <a:ext uri="{FF2B5EF4-FFF2-40B4-BE49-F238E27FC236}">
                <a16:creationId xmlns:a16="http://schemas.microsoft.com/office/drawing/2014/main" id="{A97B7FE1-D8F5-8648-B1E0-B71E6210EAAF}"/>
              </a:ext>
            </a:extLst>
          </p:cNvPr>
          <p:cNvSpPr>
            <a:spLocks noGrp="1"/>
          </p:cNvSpPr>
          <p:nvPr>
            <p:ph idx="1"/>
          </p:nvPr>
        </p:nvSpPr>
        <p:spPr>
          <a:xfrm>
            <a:off x="340160" y="1572908"/>
            <a:ext cx="11511679" cy="5170791"/>
          </a:xfrm>
        </p:spPr>
        <p:txBody>
          <a:bodyPr>
            <a:noAutofit/>
          </a:bodyPr>
          <a:lstStyle/>
          <a:p>
            <a:pPr>
              <a:buNone/>
            </a:pPr>
            <a:endParaRPr lang="en-US" altLang="ja-JP" dirty="0"/>
          </a:p>
          <a:p>
            <a:pPr marL="0" indent="0">
              <a:buNone/>
            </a:pPr>
            <a:r>
              <a:rPr lang="en-US" sz="2400" kern="1200" dirty="0">
                <a:solidFill>
                  <a:schemeClr val="tx1"/>
                </a:solidFill>
                <a:effectLst/>
                <a:latin typeface="+mn-lt"/>
                <a:ea typeface="+mn-ea"/>
                <a:cs typeface="+mn-cs"/>
              </a:rPr>
              <a:t>“The goal of the baccalaureate project is to provide an in-depth experience in one or more of the following: Clinical practice skills, administration, leadership, advocacy, and education. </a:t>
            </a:r>
          </a:p>
          <a:p>
            <a:pPr marL="0" indent="0">
              <a:buNone/>
            </a:pPr>
            <a:r>
              <a:rPr lang="en-US" sz="2400" kern="1200" dirty="0">
                <a:solidFill>
                  <a:schemeClr val="tx1"/>
                </a:solidFill>
                <a:effectLst/>
                <a:latin typeface="+mn-lt"/>
                <a:ea typeface="+mn-ea"/>
                <a:cs typeface="+mn-cs"/>
              </a:rPr>
              <a:t>The individual or group project allows student(s) to demonstrate application of knowledge gained. The baccalaureate project shall be an integral part of the program’s curriculum design.</a:t>
            </a:r>
            <a:r>
              <a:rPr lang="en-US" dirty="0"/>
              <a:t>”</a:t>
            </a:r>
          </a:p>
          <a:p>
            <a:pPr marL="0" indent="0">
              <a:buNone/>
            </a:pPr>
            <a:endParaRPr lang="en-US" dirty="0">
              <a:effectLst/>
            </a:endParaRPr>
          </a:p>
          <a:p>
            <a:pPr>
              <a:buFont typeface="Wingdings" pitchFamily="2" charset="2"/>
              <a:buChar char="ü"/>
            </a:pPr>
            <a:r>
              <a:rPr lang="en-US" sz="2000" dirty="0"/>
              <a:t>Fundamental part of the program`s curricular design</a:t>
            </a:r>
          </a:p>
          <a:p>
            <a:pPr>
              <a:buFont typeface="Wingdings" pitchFamily="2" charset="2"/>
              <a:buChar char="ü"/>
            </a:pPr>
            <a:r>
              <a:rPr lang="en-US" sz="2000" dirty="0"/>
              <a:t>Provide an in-depth learning experience in one or more of the following: clinical practice skills, administration, leadership, advocacy, and education.</a:t>
            </a:r>
          </a:p>
          <a:p>
            <a:pPr>
              <a:buFont typeface="Wingdings" pitchFamily="2" charset="2"/>
              <a:buChar char="ü"/>
            </a:pPr>
            <a:r>
              <a:rPr lang="en-US" sz="2000" dirty="0"/>
              <a:t>Culminate in a project whereas the student(s) are able to demonstrate the application of in-depth knowledge as related to their project.</a:t>
            </a:r>
          </a:p>
          <a:p>
            <a:pPr marL="0" indent="0">
              <a:buNone/>
            </a:pPr>
            <a:r>
              <a:rPr lang="en-US" dirty="0"/>
              <a:t>										</a:t>
            </a:r>
            <a:r>
              <a:rPr lang="en-US" sz="1800" dirty="0"/>
              <a:t>(AJOT, 2018)</a:t>
            </a:r>
          </a:p>
          <a:p>
            <a:pPr marL="0" indent="0">
              <a:buNone/>
            </a:pPr>
            <a:r>
              <a:rPr lang="en-US" dirty="0"/>
              <a:t>													</a:t>
            </a:r>
          </a:p>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23585257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BE2AA-6415-E640-9C97-01FA1CB1E7D2}"/>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1EA92FAB-A016-7548-8F0B-5B8CC66DF940}"/>
              </a:ext>
            </a:extLst>
          </p:cNvPr>
          <p:cNvSpPr>
            <a:spLocks noGrp="1"/>
          </p:cNvSpPr>
          <p:nvPr>
            <p:ph idx="1"/>
          </p:nvPr>
        </p:nvSpPr>
        <p:spPr>
          <a:xfrm>
            <a:off x="680321" y="2336873"/>
            <a:ext cx="9987679" cy="3599316"/>
          </a:xfrm>
        </p:spPr>
        <p:txBody>
          <a:bodyPr>
            <a:noAutofit/>
          </a:bodyPr>
          <a:lstStyle/>
          <a:p>
            <a:pPr>
              <a:spcBef>
                <a:spcPts val="0"/>
              </a:spcBef>
              <a:buClr>
                <a:schemeClr val="tx1"/>
              </a:buClr>
              <a:buSzPct val="100000"/>
              <a:buFont typeface="Arial"/>
              <a:buChar char="•"/>
              <a:tabLst>
                <a:tab pos="338138" algn="l"/>
              </a:tabLst>
            </a:pPr>
            <a:r>
              <a:rPr lang="en-US" dirty="0" smtClean="0">
                <a:ea typeface="Calibri"/>
                <a:cs typeface="Calibri"/>
                <a:sym typeface="Calibri"/>
              </a:rPr>
              <a:t>Describe </a:t>
            </a:r>
            <a:r>
              <a:rPr lang="en-US" dirty="0">
                <a:ea typeface="Calibri"/>
                <a:cs typeface="Calibri"/>
                <a:sym typeface="Calibri"/>
              </a:rPr>
              <a:t>how the doctoral capstone relates to the ACOTE </a:t>
            </a:r>
            <a:r>
              <a:rPr lang="en-US" dirty="0" smtClean="0">
                <a:ea typeface="Calibri"/>
                <a:cs typeface="Calibri"/>
                <a:sym typeface="Calibri"/>
              </a:rPr>
              <a:t>Standards.</a:t>
            </a:r>
          </a:p>
          <a:p>
            <a:pPr marL="0" indent="0">
              <a:spcBef>
                <a:spcPts val="0"/>
              </a:spcBef>
              <a:buClr>
                <a:schemeClr val="tx1"/>
              </a:buClr>
              <a:buSzPct val="100000"/>
              <a:buNone/>
              <a:tabLst>
                <a:tab pos="338138" algn="l"/>
              </a:tabLst>
            </a:pPr>
            <a:endParaRPr lang="en-US" dirty="0" smtClean="0">
              <a:ea typeface="Calibri"/>
              <a:cs typeface="Calibri"/>
              <a:sym typeface="Calibri"/>
            </a:endParaRPr>
          </a:p>
          <a:p>
            <a:pPr lvl="0">
              <a:spcBef>
                <a:spcPts val="0"/>
              </a:spcBef>
              <a:buClr>
                <a:schemeClr val="tx1"/>
              </a:buClr>
              <a:buSzPct val="100000"/>
              <a:buFont typeface="Arial"/>
              <a:buChar char="•"/>
              <a:tabLst>
                <a:tab pos="338138" algn="l"/>
              </a:tabLst>
            </a:pPr>
            <a:r>
              <a:rPr lang="en-US" dirty="0" smtClean="0"/>
              <a:t>Explain </a:t>
            </a:r>
            <a:r>
              <a:rPr lang="en-US" dirty="0"/>
              <a:t>the integration of the doctoral capstone into entry-level OTD </a:t>
            </a:r>
            <a:r>
              <a:rPr lang="en-US" dirty="0" smtClean="0"/>
              <a:t>curricula.</a:t>
            </a:r>
          </a:p>
          <a:p>
            <a:pPr marL="0" lvl="0" indent="0">
              <a:spcBef>
                <a:spcPts val="0"/>
              </a:spcBef>
              <a:buClr>
                <a:schemeClr val="tx1"/>
              </a:buClr>
              <a:buSzPct val="100000"/>
              <a:buNone/>
              <a:tabLst>
                <a:tab pos="338138" algn="l"/>
              </a:tabLst>
            </a:pPr>
            <a:endParaRPr lang="en-US" dirty="0">
              <a:ea typeface="Calibri"/>
              <a:cs typeface="Calibri"/>
              <a:sym typeface="Calibri"/>
            </a:endParaRPr>
          </a:p>
          <a:p>
            <a:pPr lvl="0">
              <a:spcBef>
                <a:spcPts val="0"/>
              </a:spcBef>
              <a:buClr>
                <a:schemeClr val="tx1"/>
              </a:buClr>
              <a:buSzPct val="100000"/>
              <a:buFont typeface="Arial"/>
              <a:buChar char="•"/>
              <a:tabLst>
                <a:tab pos="338138" algn="l"/>
              </a:tabLst>
            </a:pPr>
            <a:r>
              <a:rPr lang="en-US" dirty="0" smtClean="0"/>
              <a:t>Outline </a:t>
            </a:r>
            <a:r>
              <a:rPr lang="en-US" dirty="0"/>
              <a:t>a planning process to support student learning for </a:t>
            </a:r>
            <a:r>
              <a:rPr lang="en-US" dirty="0" smtClean="0"/>
              <a:t>the doctoral capstone. </a:t>
            </a:r>
          </a:p>
          <a:p>
            <a:pPr marL="0" lvl="0" indent="0">
              <a:spcBef>
                <a:spcPts val="0"/>
              </a:spcBef>
              <a:buClr>
                <a:schemeClr val="tx1"/>
              </a:buClr>
              <a:buSzPct val="100000"/>
              <a:buNone/>
              <a:tabLst>
                <a:tab pos="338138" algn="l"/>
              </a:tabLst>
            </a:pPr>
            <a:endParaRPr lang="en-US" dirty="0" smtClean="0"/>
          </a:p>
          <a:p>
            <a:pPr lvl="0">
              <a:spcBef>
                <a:spcPts val="480"/>
              </a:spcBef>
              <a:buClr>
                <a:schemeClr val="tx1"/>
              </a:buClr>
              <a:buSzPct val="100000"/>
              <a:buFont typeface="Arial"/>
              <a:buChar char="•"/>
              <a:tabLst>
                <a:tab pos="338138" algn="l"/>
              </a:tabLst>
            </a:pPr>
            <a:r>
              <a:rPr lang="en-US" dirty="0" smtClean="0"/>
              <a:t>Illustrate possible capstone projects.</a:t>
            </a:r>
          </a:p>
        </p:txBody>
      </p:sp>
    </p:spTree>
    <p:extLst>
      <p:ext uri="{BB962C8B-B14F-4D97-AF65-F5344CB8AC3E}">
        <p14:creationId xmlns:p14="http://schemas.microsoft.com/office/powerpoint/2010/main" val="377103698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120AA-9120-F54B-A522-AC1475C31762}"/>
              </a:ext>
            </a:extLst>
          </p:cNvPr>
          <p:cNvSpPr>
            <a:spLocks noGrp="1"/>
          </p:cNvSpPr>
          <p:nvPr>
            <p:ph type="title"/>
          </p:nvPr>
        </p:nvSpPr>
        <p:spPr/>
        <p:txBody>
          <a:bodyPr>
            <a:normAutofit fontScale="90000"/>
          </a:bodyPr>
          <a:lstStyle/>
          <a:p>
            <a:r>
              <a:rPr lang="en-US" dirty="0"/>
              <a:t/>
            </a:r>
            <a:br>
              <a:rPr lang="en-US" dirty="0"/>
            </a:br>
            <a:r>
              <a:rPr lang="en-US" sz="4000" dirty="0"/>
              <a:t> </a:t>
            </a:r>
            <a:r>
              <a:rPr lang="en-US" altLang="en-US" sz="4000" dirty="0"/>
              <a:t>D.1.0. BACCALAUREATE PROJECT </a:t>
            </a:r>
            <a:r>
              <a:rPr lang="en-US" altLang="en-US" sz="4900" dirty="0"/>
              <a:t/>
            </a:r>
            <a:br>
              <a:rPr lang="en-US" altLang="en-US" sz="4900" dirty="0"/>
            </a:br>
            <a:endParaRPr lang="en-US" sz="4900" dirty="0"/>
          </a:p>
        </p:txBody>
      </p:sp>
      <p:sp>
        <p:nvSpPr>
          <p:cNvPr id="3" name="Content Placeholder 2">
            <a:extLst>
              <a:ext uri="{FF2B5EF4-FFF2-40B4-BE49-F238E27FC236}">
                <a16:creationId xmlns:a16="http://schemas.microsoft.com/office/drawing/2014/main" id="{A97B7FE1-D8F5-8648-B1E0-B71E6210EAAF}"/>
              </a:ext>
            </a:extLst>
          </p:cNvPr>
          <p:cNvSpPr>
            <a:spLocks noGrp="1"/>
          </p:cNvSpPr>
          <p:nvPr>
            <p:ph idx="1"/>
          </p:nvPr>
        </p:nvSpPr>
        <p:spPr>
          <a:xfrm>
            <a:off x="340160" y="1572908"/>
            <a:ext cx="11511679" cy="5170791"/>
          </a:xfrm>
        </p:spPr>
        <p:txBody>
          <a:bodyPr>
            <a:noAutofit/>
          </a:bodyPr>
          <a:lstStyle/>
          <a:p>
            <a:pPr>
              <a:buNone/>
            </a:pPr>
            <a:endParaRPr lang="en-US" altLang="ja-JP" dirty="0"/>
          </a:p>
          <a:p>
            <a:pPr marL="0" indent="0">
              <a:buNone/>
            </a:pPr>
            <a:r>
              <a:rPr lang="en-US" sz="2800" kern="1200" dirty="0">
                <a:solidFill>
                  <a:schemeClr val="tx1"/>
                </a:solidFill>
                <a:effectLst/>
                <a:latin typeface="+mn-lt"/>
                <a:ea typeface="+mn-ea"/>
                <a:cs typeface="+mn-cs"/>
              </a:rPr>
              <a:t>Introduction to specific Accreditation Standards related to the Baccalaureate </a:t>
            </a:r>
            <a:r>
              <a:rPr lang="en-US" sz="2800" dirty="0"/>
              <a:t>P</a:t>
            </a:r>
            <a:r>
              <a:rPr lang="en-US" sz="2800" kern="1200" dirty="0">
                <a:solidFill>
                  <a:schemeClr val="tx1"/>
                </a:solidFill>
                <a:effectLst/>
                <a:latin typeface="+mn-lt"/>
                <a:ea typeface="+mn-ea"/>
                <a:cs typeface="+mn-cs"/>
              </a:rPr>
              <a:t>roject requirement:</a:t>
            </a:r>
          </a:p>
          <a:p>
            <a:pPr marL="0" indent="0">
              <a:buNone/>
            </a:pPr>
            <a:endParaRPr lang="en-US" dirty="0"/>
          </a:p>
          <a:p>
            <a:endParaRPr lang="en-US" sz="2000" dirty="0"/>
          </a:p>
          <a:p>
            <a:pPr>
              <a:buFont typeface="Wingdings" pitchFamily="2" charset="2"/>
              <a:buChar char="Ø"/>
            </a:pPr>
            <a:r>
              <a:rPr lang="en-US" dirty="0"/>
              <a:t> D.1.1 Baccalaureate Project Reflects Curriculum Design </a:t>
            </a:r>
          </a:p>
          <a:p>
            <a:pPr>
              <a:buFont typeface="Wingdings" pitchFamily="2" charset="2"/>
              <a:buChar char="Ø"/>
            </a:pPr>
            <a:r>
              <a:rPr lang="en-US" dirty="0"/>
              <a:t> D.1.2 Design of Baccalaureate Project  </a:t>
            </a:r>
          </a:p>
          <a:p>
            <a:pPr>
              <a:buFont typeface="Wingdings" pitchFamily="2" charset="2"/>
              <a:buChar char="Ø"/>
            </a:pPr>
            <a:r>
              <a:rPr lang="en-US" dirty="0"/>
              <a:t> D.1.7 Evaluation of Baccalaureate Project </a:t>
            </a:r>
          </a:p>
          <a:p>
            <a:pPr>
              <a:buFont typeface="Wingdings" pitchFamily="2" charset="2"/>
              <a:buChar char="Ø"/>
            </a:pPr>
            <a:r>
              <a:rPr lang="en-US" dirty="0"/>
              <a:t> D.1.8 Baccalaureate Project </a:t>
            </a:r>
          </a:p>
          <a:p>
            <a:pPr>
              <a:buFont typeface="Wingdings" pitchFamily="2" charset="2"/>
              <a:buChar char="Ø"/>
            </a:pPr>
            <a:endParaRPr lang="en-US" sz="2000" dirty="0"/>
          </a:p>
          <a:p>
            <a:pPr marL="0" indent="0">
              <a:buNone/>
            </a:pPr>
            <a:r>
              <a:rPr lang="en-US" dirty="0"/>
              <a:t>										</a:t>
            </a:r>
            <a:r>
              <a:rPr lang="en-US" sz="1800" dirty="0"/>
              <a:t>(AJOT, 2018)</a:t>
            </a:r>
          </a:p>
          <a:p>
            <a:pPr marL="0" indent="0">
              <a:buNone/>
            </a:pPr>
            <a:r>
              <a:rPr lang="en-US" dirty="0"/>
              <a:t>													</a:t>
            </a:r>
          </a:p>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147669811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Glossary Definition</a:t>
            </a:r>
          </a:p>
        </p:txBody>
      </p:sp>
      <p:sp>
        <p:nvSpPr>
          <p:cNvPr id="3" name="Content Placeholder 2"/>
          <p:cNvSpPr>
            <a:spLocks noGrp="1"/>
          </p:cNvSpPr>
          <p:nvPr>
            <p:ph idx="1"/>
          </p:nvPr>
        </p:nvSpPr>
        <p:spPr>
          <a:xfrm>
            <a:off x="498021" y="2057399"/>
            <a:ext cx="11195957" cy="4327071"/>
          </a:xfrm>
          <a:noFill/>
        </p:spPr>
        <p:txBody>
          <a:bodyPr>
            <a:normAutofit/>
          </a:bodyPr>
          <a:lstStyle/>
          <a:p>
            <a:pPr marL="0" indent="0">
              <a:buNone/>
            </a:pPr>
            <a:endParaRPr lang="en-US" dirty="0"/>
          </a:p>
          <a:p>
            <a:pPr marL="0" indent="0">
              <a:buNone/>
            </a:pPr>
            <a:endParaRPr lang="en-US" b="1" dirty="0"/>
          </a:p>
          <a:p>
            <a:pPr marL="0" indent="0">
              <a:buNone/>
            </a:pPr>
            <a:r>
              <a:rPr lang="en-US" b="1" dirty="0"/>
              <a:t>Baccalaureate Project: </a:t>
            </a:r>
            <a:r>
              <a:rPr lang="en-US" dirty="0"/>
              <a:t>An in-depth experience in one or more of the following areas: clinical practice skills, administration, leadership, advocacy, and education. </a:t>
            </a:r>
          </a:p>
          <a:p>
            <a:pPr marL="0" indent="0">
              <a:buNone/>
            </a:pPr>
            <a:endParaRPr lang="en-US" dirty="0"/>
          </a:p>
          <a:p>
            <a:pPr marL="0" indent="0">
              <a:buNone/>
            </a:pPr>
            <a:r>
              <a:rPr lang="en-US" dirty="0"/>
              <a:t>																					</a:t>
            </a:r>
            <a:r>
              <a:rPr lang="en-US" sz="1800" dirty="0"/>
              <a:t>(AJOT, 2018) </a:t>
            </a:r>
          </a:p>
        </p:txBody>
      </p:sp>
    </p:spTree>
    <p:extLst>
      <p:ext uri="{BB962C8B-B14F-4D97-AF65-F5344CB8AC3E}">
        <p14:creationId xmlns:p14="http://schemas.microsoft.com/office/powerpoint/2010/main" val="337006159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B106D-2F72-5149-BD84-155623EC592F}"/>
              </a:ext>
            </a:extLst>
          </p:cNvPr>
          <p:cNvSpPr>
            <a:spLocks noGrp="1"/>
          </p:cNvSpPr>
          <p:nvPr>
            <p:ph type="title"/>
          </p:nvPr>
        </p:nvSpPr>
        <p:spPr/>
        <p:txBody>
          <a:bodyPr/>
          <a:lstStyle/>
          <a:p>
            <a:r>
              <a:rPr lang="en-US" dirty="0"/>
              <a:t>Understanding the Baccalaureate Project</a:t>
            </a:r>
          </a:p>
        </p:txBody>
      </p:sp>
      <p:sp>
        <p:nvSpPr>
          <p:cNvPr id="4" name="Text Placeholder 3">
            <a:extLst>
              <a:ext uri="{FF2B5EF4-FFF2-40B4-BE49-F238E27FC236}">
                <a16:creationId xmlns:a16="http://schemas.microsoft.com/office/drawing/2014/main" id="{89527789-57EF-6E40-BAA6-DDF7A4AED258}"/>
              </a:ext>
            </a:extLst>
          </p:cNvPr>
          <p:cNvSpPr>
            <a:spLocks noGrp="1"/>
          </p:cNvSpPr>
          <p:nvPr>
            <p:ph type="body" idx="1"/>
          </p:nvPr>
        </p:nvSpPr>
        <p:spPr>
          <a:xfrm>
            <a:off x="404474" y="1882716"/>
            <a:ext cx="4472327" cy="693135"/>
          </a:xfrm>
        </p:spPr>
        <p:txBody>
          <a:bodyPr/>
          <a:lstStyle/>
          <a:p>
            <a:r>
              <a:rPr lang="en-US" dirty="0"/>
              <a:t>What it IS</a:t>
            </a:r>
            <a:r>
              <a:rPr lang="en-US" dirty="0">
                <a:solidFill>
                  <a:schemeClr val="bg1"/>
                </a:solidFill>
              </a:rPr>
              <a:t>		</a:t>
            </a:r>
          </a:p>
        </p:txBody>
      </p:sp>
      <p:sp>
        <p:nvSpPr>
          <p:cNvPr id="3" name="Content Placeholder 2">
            <a:extLst>
              <a:ext uri="{FF2B5EF4-FFF2-40B4-BE49-F238E27FC236}">
                <a16:creationId xmlns:a16="http://schemas.microsoft.com/office/drawing/2014/main" id="{5FD85817-10DE-544E-A0F1-3BB3C36DC625}"/>
              </a:ext>
            </a:extLst>
          </p:cNvPr>
          <p:cNvSpPr>
            <a:spLocks noGrp="1"/>
          </p:cNvSpPr>
          <p:nvPr>
            <p:ph sz="half" idx="2"/>
          </p:nvPr>
        </p:nvSpPr>
        <p:spPr>
          <a:xfrm>
            <a:off x="234271" y="2624401"/>
            <a:ext cx="6634881" cy="4136499"/>
          </a:xfrm>
        </p:spPr>
        <p:txBody>
          <a:bodyPr>
            <a:noAutofit/>
          </a:bodyPr>
          <a:lstStyle/>
          <a:p>
            <a:pPr>
              <a:buFont typeface="Wingdings" pitchFamily="2" charset="2"/>
              <a:buChar char="ü"/>
            </a:pPr>
            <a:r>
              <a:rPr lang="en-US" sz="2000" dirty="0"/>
              <a:t>Integration, application of, and enhancement of previously acquired knowledge and skills</a:t>
            </a:r>
          </a:p>
          <a:p>
            <a:pPr>
              <a:buFont typeface="Wingdings" pitchFamily="2" charset="2"/>
              <a:buChar char="ü"/>
            </a:pPr>
            <a:endParaRPr lang="en-US" sz="800" dirty="0"/>
          </a:p>
          <a:p>
            <a:pPr>
              <a:buFont typeface="Wingdings" pitchFamily="2" charset="2"/>
              <a:buChar char="ü"/>
            </a:pPr>
            <a:r>
              <a:rPr lang="en-US" sz="2000" dirty="0"/>
              <a:t> Active, inquiry-based</a:t>
            </a:r>
          </a:p>
          <a:p>
            <a:pPr>
              <a:buFont typeface="Wingdings" pitchFamily="2" charset="2"/>
              <a:buChar char="ü"/>
            </a:pPr>
            <a:endParaRPr lang="en-US" sz="800" dirty="0"/>
          </a:p>
          <a:p>
            <a:pPr>
              <a:buFont typeface="Wingdings" pitchFamily="2" charset="2"/>
              <a:buChar char="ü"/>
            </a:pPr>
            <a:r>
              <a:rPr lang="en-US" sz="2000" dirty="0"/>
              <a:t>Transformative – facilitates transition from student to practitioner and contributor to society</a:t>
            </a:r>
          </a:p>
          <a:p>
            <a:pPr>
              <a:buFont typeface="Wingdings" pitchFamily="2" charset="2"/>
              <a:buChar char="ü"/>
            </a:pPr>
            <a:endParaRPr lang="en-US" sz="800" dirty="0"/>
          </a:p>
          <a:p>
            <a:pPr>
              <a:buFont typeface="Wingdings" pitchFamily="2" charset="2"/>
              <a:buChar char="ü"/>
            </a:pPr>
            <a:r>
              <a:rPr lang="en-US" sz="2000" dirty="0"/>
              <a:t>Reflective of the institution and program’s culture</a:t>
            </a:r>
          </a:p>
          <a:p>
            <a:pPr>
              <a:buFont typeface="Wingdings" pitchFamily="2" charset="2"/>
              <a:buChar char="ü"/>
            </a:pPr>
            <a:endParaRPr lang="en-US" sz="800" dirty="0"/>
          </a:p>
          <a:p>
            <a:pPr>
              <a:buFont typeface="Wingdings" pitchFamily="2" charset="2"/>
              <a:buChar char="ü"/>
            </a:pPr>
            <a:r>
              <a:rPr lang="en-US" sz="2000" dirty="0"/>
              <a:t>A source of inspiration that challenges the student to apply their expertise, explore/solve problems, think in new ways, and share information.</a:t>
            </a:r>
          </a:p>
        </p:txBody>
      </p:sp>
      <p:sp>
        <p:nvSpPr>
          <p:cNvPr id="5" name="Text Placeholder 4">
            <a:extLst>
              <a:ext uri="{FF2B5EF4-FFF2-40B4-BE49-F238E27FC236}">
                <a16:creationId xmlns:a16="http://schemas.microsoft.com/office/drawing/2014/main" id="{B629F5D3-F81D-3D4D-812E-DED401C41661}"/>
              </a:ext>
            </a:extLst>
          </p:cNvPr>
          <p:cNvSpPr>
            <a:spLocks noGrp="1"/>
          </p:cNvSpPr>
          <p:nvPr>
            <p:ph type="body" sz="quarter" idx="3"/>
          </p:nvPr>
        </p:nvSpPr>
        <p:spPr>
          <a:xfrm>
            <a:off x="7315200" y="2119215"/>
            <a:ext cx="4474028" cy="692076"/>
          </a:xfrm>
        </p:spPr>
        <p:txBody>
          <a:bodyPr/>
          <a:lstStyle/>
          <a:p>
            <a:r>
              <a:rPr lang="en-US" dirty="0"/>
              <a:t>What it IS NOT</a:t>
            </a:r>
          </a:p>
        </p:txBody>
      </p:sp>
      <p:sp>
        <p:nvSpPr>
          <p:cNvPr id="6" name="Content Placeholder 5">
            <a:extLst>
              <a:ext uri="{FF2B5EF4-FFF2-40B4-BE49-F238E27FC236}">
                <a16:creationId xmlns:a16="http://schemas.microsoft.com/office/drawing/2014/main" id="{AE64A6C6-BAEB-5E47-B4BE-F62FFC8F0716}"/>
              </a:ext>
            </a:extLst>
          </p:cNvPr>
          <p:cNvSpPr>
            <a:spLocks noGrp="1"/>
          </p:cNvSpPr>
          <p:nvPr>
            <p:ph sz="quarter" idx="4"/>
          </p:nvPr>
        </p:nvSpPr>
        <p:spPr>
          <a:xfrm>
            <a:off x="7315200" y="3030008"/>
            <a:ext cx="4004895" cy="2906179"/>
          </a:xfrm>
        </p:spPr>
        <p:txBody>
          <a:bodyPr>
            <a:normAutofit/>
          </a:bodyPr>
          <a:lstStyle/>
          <a:p>
            <a:pPr>
              <a:buFont typeface="Wingdings" pitchFamily="2" charset="2"/>
              <a:buChar char="ü"/>
            </a:pPr>
            <a:r>
              <a:rPr lang="en-US" sz="2000" dirty="0"/>
              <a:t>Acquisition of original knowledge </a:t>
            </a:r>
          </a:p>
          <a:p>
            <a:pPr>
              <a:buFont typeface="Wingdings" pitchFamily="2" charset="2"/>
              <a:buChar char="ü"/>
            </a:pPr>
            <a:r>
              <a:rPr lang="en-US" sz="2000" dirty="0"/>
              <a:t>Transactional -  needs to be in-depth</a:t>
            </a:r>
          </a:p>
          <a:p>
            <a:pPr>
              <a:buFont typeface="Wingdings" pitchFamily="2" charset="2"/>
              <a:buChar char="ü"/>
            </a:pPr>
            <a:r>
              <a:rPr lang="en-US" sz="2000" dirty="0"/>
              <a:t>Part of a Fieldwork Experience</a:t>
            </a:r>
          </a:p>
          <a:p>
            <a:pPr marL="0" indent="0">
              <a:buNone/>
            </a:pPr>
            <a:endParaRPr lang="en-US" dirty="0"/>
          </a:p>
        </p:txBody>
      </p:sp>
    </p:spTree>
    <p:extLst>
      <p:ext uri="{BB962C8B-B14F-4D97-AF65-F5344CB8AC3E}">
        <p14:creationId xmlns:p14="http://schemas.microsoft.com/office/powerpoint/2010/main" val="20132997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B106D-2F72-5149-BD84-155623EC592F}"/>
              </a:ext>
            </a:extLst>
          </p:cNvPr>
          <p:cNvSpPr>
            <a:spLocks noGrp="1"/>
          </p:cNvSpPr>
          <p:nvPr>
            <p:ph type="title"/>
          </p:nvPr>
        </p:nvSpPr>
        <p:spPr/>
        <p:txBody>
          <a:bodyPr/>
          <a:lstStyle/>
          <a:p>
            <a:r>
              <a:rPr lang="en-US" dirty="0"/>
              <a:t>Understanding the Baccalaureate Project</a:t>
            </a:r>
          </a:p>
        </p:txBody>
      </p:sp>
      <p:sp>
        <p:nvSpPr>
          <p:cNvPr id="3" name="Content Placeholder 2">
            <a:extLst>
              <a:ext uri="{FF2B5EF4-FFF2-40B4-BE49-F238E27FC236}">
                <a16:creationId xmlns:a16="http://schemas.microsoft.com/office/drawing/2014/main" id="{5FD85817-10DE-544E-A0F1-3BB3C36DC625}"/>
              </a:ext>
            </a:extLst>
          </p:cNvPr>
          <p:cNvSpPr>
            <a:spLocks noGrp="1"/>
          </p:cNvSpPr>
          <p:nvPr>
            <p:ph idx="1"/>
          </p:nvPr>
        </p:nvSpPr>
        <p:spPr>
          <a:xfrm>
            <a:off x="680321" y="2336872"/>
            <a:ext cx="9613861" cy="4216327"/>
          </a:xfrm>
        </p:spPr>
        <p:txBody>
          <a:bodyPr numCol="2"/>
          <a:lstStyle/>
          <a:p>
            <a:pPr marL="0" indent="0">
              <a:buNone/>
            </a:pPr>
            <a:r>
              <a:rPr lang="en-US" sz="2800" b="1" dirty="0"/>
              <a:t>TERMINOLOGY</a:t>
            </a:r>
          </a:p>
          <a:p>
            <a:pPr marL="0" indent="0">
              <a:buNone/>
            </a:pPr>
            <a:endParaRPr lang="en-US" sz="2800" b="1" dirty="0"/>
          </a:p>
          <a:p>
            <a:r>
              <a:rPr lang="en-US" dirty="0"/>
              <a:t>Senior Project</a:t>
            </a:r>
          </a:p>
          <a:p>
            <a:endParaRPr lang="en-US" dirty="0"/>
          </a:p>
          <a:p>
            <a:r>
              <a:rPr lang="en-US" dirty="0"/>
              <a:t>Honors Project</a:t>
            </a:r>
          </a:p>
          <a:p>
            <a:endParaRPr lang="en-US" dirty="0"/>
          </a:p>
          <a:p>
            <a:r>
              <a:rPr lang="en-US" dirty="0"/>
              <a:t>Dissertation</a:t>
            </a:r>
          </a:p>
          <a:p>
            <a:pPr marL="0" indent="0">
              <a:buNone/>
            </a:pPr>
            <a:endParaRPr lang="en-US" dirty="0"/>
          </a:p>
          <a:p>
            <a:r>
              <a:rPr lang="en-US" dirty="0"/>
              <a:t>Capstone</a:t>
            </a:r>
          </a:p>
          <a:p>
            <a:endParaRPr lang="en-US" dirty="0"/>
          </a:p>
          <a:p>
            <a:endParaRPr lang="en-US" dirty="0"/>
          </a:p>
          <a:p>
            <a:r>
              <a:rPr lang="en-US" dirty="0"/>
              <a:t>Final Year Project and Dissertations (FYPD)</a:t>
            </a:r>
          </a:p>
          <a:p>
            <a:endParaRPr lang="en-US" dirty="0"/>
          </a:p>
          <a:p>
            <a:r>
              <a:rPr lang="en-US" dirty="0"/>
              <a:t>Undergraduate Project</a:t>
            </a:r>
          </a:p>
          <a:p>
            <a:endParaRPr lang="en-US" dirty="0"/>
          </a:p>
          <a:p>
            <a:r>
              <a:rPr lang="en-US" dirty="0"/>
              <a:t>Baccalaureate Project</a:t>
            </a:r>
          </a:p>
        </p:txBody>
      </p:sp>
    </p:spTree>
    <p:extLst>
      <p:ext uri="{BB962C8B-B14F-4D97-AF65-F5344CB8AC3E}">
        <p14:creationId xmlns:p14="http://schemas.microsoft.com/office/powerpoint/2010/main" val="45121951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B106D-2F72-5149-BD84-155623EC592F}"/>
              </a:ext>
            </a:extLst>
          </p:cNvPr>
          <p:cNvSpPr>
            <a:spLocks noGrp="1"/>
          </p:cNvSpPr>
          <p:nvPr>
            <p:ph type="title"/>
          </p:nvPr>
        </p:nvSpPr>
        <p:spPr/>
        <p:txBody>
          <a:bodyPr/>
          <a:lstStyle/>
          <a:p>
            <a:r>
              <a:rPr lang="en-US" dirty="0"/>
              <a:t>Understanding the Baccalaureate Project</a:t>
            </a:r>
          </a:p>
        </p:txBody>
      </p:sp>
      <p:sp>
        <p:nvSpPr>
          <p:cNvPr id="3" name="Content Placeholder 2">
            <a:extLst>
              <a:ext uri="{FF2B5EF4-FFF2-40B4-BE49-F238E27FC236}">
                <a16:creationId xmlns:a16="http://schemas.microsoft.com/office/drawing/2014/main" id="{5FD85817-10DE-544E-A0F1-3BB3C36DC625}"/>
              </a:ext>
            </a:extLst>
          </p:cNvPr>
          <p:cNvSpPr>
            <a:spLocks noGrp="1"/>
          </p:cNvSpPr>
          <p:nvPr>
            <p:ph idx="1"/>
          </p:nvPr>
        </p:nvSpPr>
        <p:spPr/>
        <p:txBody>
          <a:bodyPr/>
          <a:lstStyle/>
          <a:p>
            <a:pPr marL="0" indent="0">
              <a:buNone/>
            </a:pPr>
            <a:r>
              <a:rPr lang="en-US" sz="2800" b="1" dirty="0"/>
              <a:t>TRENDS</a:t>
            </a:r>
          </a:p>
          <a:p>
            <a:pPr marL="0" indent="0">
              <a:buNone/>
            </a:pPr>
            <a:r>
              <a:rPr lang="en-US" dirty="0"/>
              <a:t>Current trends for engagement in undergraduate capstone or baccalaureate project:</a:t>
            </a:r>
          </a:p>
          <a:p>
            <a:pPr lvl="1"/>
            <a:r>
              <a:rPr lang="en-US" dirty="0"/>
              <a:t>As early as 1998, The Boyer Report by the Carnegie Foundation for the Advancement of Teaching recommended inclusion of capstone experience for ALL undergraduate programs as a way to cultivate autonomous thought.</a:t>
            </a:r>
          </a:p>
          <a:p>
            <a:pPr lvl="1"/>
            <a:r>
              <a:rPr lang="en-US" dirty="0"/>
              <a:t>33% of U.S. undergraduate seniors participating in an undergraduate project (National Survey of Student Engagement, 2012).</a:t>
            </a:r>
          </a:p>
          <a:p>
            <a:pPr lvl="1"/>
            <a:r>
              <a:rPr lang="en-US" dirty="0"/>
              <a:t>60% of undergraduate seniors in North American participating in an undergraduate project (Healey, </a:t>
            </a:r>
            <a:r>
              <a:rPr lang="en-US" dirty="0" err="1"/>
              <a:t>Lannin</a:t>
            </a:r>
            <a:r>
              <a:rPr lang="en-US" dirty="0"/>
              <a:t>, </a:t>
            </a:r>
            <a:r>
              <a:rPr lang="en-US" dirty="0" err="1"/>
              <a:t>Stibbe</a:t>
            </a:r>
            <a:r>
              <a:rPr lang="en-US" dirty="0"/>
              <a:t>, &amp; </a:t>
            </a:r>
            <a:r>
              <a:rPr lang="en-US" dirty="0" err="1"/>
              <a:t>Derounian</a:t>
            </a:r>
            <a:r>
              <a:rPr lang="en-US" dirty="0"/>
              <a:t>, 2013).</a:t>
            </a:r>
          </a:p>
        </p:txBody>
      </p:sp>
    </p:spTree>
    <p:extLst>
      <p:ext uri="{BB962C8B-B14F-4D97-AF65-F5344CB8AC3E}">
        <p14:creationId xmlns:p14="http://schemas.microsoft.com/office/powerpoint/2010/main" val="48665312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B106D-2F72-5149-BD84-155623EC592F}"/>
              </a:ext>
            </a:extLst>
          </p:cNvPr>
          <p:cNvSpPr>
            <a:spLocks noGrp="1"/>
          </p:cNvSpPr>
          <p:nvPr>
            <p:ph type="title"/>
          </p:nvPr>
        </p:nvSpPr>
        <p:spPr/>
        <p:txBody>
          <a:bodyPr/>
          <a:lstStyle/>
          <a:p>
            <a:r>
              <a:rPr lang="en-US" dirty="0"/>
              <a:t>Understanding the Baccalaureate Project</a:t>
            </a:r>
          </a:p>
        </p:txBody>
      </p:sp>
      <p:sp>
        <p:nvSpPr>
          <p:cNvPr id="3" name="Content Placeholder 2">
            <a:extLst>
              <a:ext uri="{FF2B5EF4-FFF2-40B4-BE49-F238E27FC236}">
                <a16:creationId xmlns:a16="http://schemas.microsoft.com/office/drawing/2014/main" id="{5FD85817-10DE-544E-A0F1-3BB3C36DC625}"/>
              </a:ext>
            </a:extLst>
          </p:cNvPr>
          <p:cNvSpPr>
            <a:spLocks noGrp="1"/>
          </p:cNvSpPr>
          <p:nvPr>
            <p:ph idx="1"/>
          </p:nvPr>
        </p:nvSpPr>
        <p:spPr>
          <a:xfrm>
            <a:off x="863599" y="2334892"/>
            <a:ext cx="9862383" cy="3601297"/>
          </a:xfrm>
        </p:spPr>
        <p:txBody>
          <a:bodyPr/>
          <a:lstStyle/>
          <a:p>
            <a:pPr marL="0" indent="0">
              <a:buNone/>
            </a:pPr>
            <a:r>
              <a:rPr lang="en-US" sz="2800" b="1" dirty="0"/>
              <a:t>BENEFITS</a:t>
            </a:r>
          </a:p>
          <a:p>
            <a:pPr marL="0" indent="0">
              <a:buNone/>
            </a:pPr>
            <a:endParaRPr lang="en-US" dirty="0">
              <a:solidFill>
                <a:schemeClr val="bg1"/>
              </a:solidFill>
            </a:endParaRPr>
          </a:p>
        </p:txBody>
      </p:sp>
      <p:graphicFrame>
        <p:nvGraphicFramePr>
          <p:cNvPr id="5" name="Content Placeholder 7">
            <a:extLst>
              <a:ext uri="{FF2B5EF4-FFF2-40B4-BE49-F238E27FC236}">
                <a16:creationId xmlns:a16="http://schemas.microsoft.com/office/drawing/2014/main" id="{A157D601-1763-AC43-874F-010AD95B1568}"/>
              </a:ext>
            </a:extLst>
          </p:cNvPr>
          <p:cNvGraphicFramePr>
            <a:graphicFrameLocks/>
          </p:cNvGraphicFramePr>
          <p:nvPr>
            <p:extLst>
              <p:ext uri="{D42A27DB-BD31-4B8C-83A1-F6EECF244321}">
                <p14:modId xmlns:p14="http://schemas.microsoft.com/office/powerpoint/2010/main" val="2831599033"/>
              </p:ext>
            </p:extLst>
          </p:nvPr>
        </p:nvGraphicFramePr>
        <p:xfrm>
          <a:off x="692982" y="2704224"/>
          <a:ext cx="10203618" cy="35993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a:extLst>
              <a:ext uri="{FF2B5EF4-FFF2-40B4-BE49-F238E27FC236}">
                <a16:creationId xmlns:a16="http://schemas.microsoft.com/office/drawing/2014/main" id="{FBC2D6C1-68DD-1048-8BF9-629F45254385}"/>
              </a:ext>
            </a:extLst>
          </p:cNvPr>
          <p:cNvSpPr txBox="1"/>
          <p:nvPr/>
        </p:nvSpPr>
        <p:spPr>
          <a:xfrm>
            <a:off x="6756401" y="6303540"/>
            <a:ext cx="5256306" cy="369332"/>
          </a:xfrm>
          <a:prstGeom prst="rect">
            <a:avLst/>
          </a:prstGeom>
          <a:noFill/>
        </p:spPr>
        <p:txBody>
          <a:bodyPr wrap="square" rtlCol="0">
            <a:spAutoFit/>
          </a:bodyPr>
          <a:lstStyle/>
          <a:p>
            <a:pPr algn="r"/>
            <a:r>
              <a:rPr lang="en-US" dirty="0"/>
              <a:t>(Healy, </a:t>
            </a:r>
            <a:r>
              <a:rPr lang="en-US" dirty="0" err="1"/>
              <a:t>Lannin</a:t>
            </a:r>
            <a:r>
              <a:rPr lang="en-US" dirty="0"/>
              <a:t>, </a:t>
            </a:r>
            <a:r>
              <a:rPr lang="en-US" dirty="0" err="1"/>
              <a:t>Stibbe</a:t>
            </a:r>
            <a:r>
              <a:rPr lang="en-US" dirty="0"/>
              <a:t>, &amp; </a:t>
            </a:r>
            <a:r>
              <a:rPr lang="en-US" dirty="0" err="1"/>
              <a:t>Deronunian</a:t>
            </a:r>
            <a:r>
              <a:rPr lang="en-US" dirty="0"/>
              <a:t>, 2013)</a:t>
            </a:r>
          </a:p>
        </p:txBody>
      </p:sp>
    </p:spTree>
    <p:extLst>
      <p:ext uri="{BB962C8B-B14F-4D97-AF65-F5344CB8AC3E}">
        <p14:creationId xmlns:p14="http://schemas.microsoft.com/office/powerpoint/2010/main" val="413588265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7E03F-B441-1544-B472-2690D561DF85}"/>
              </a:ext>
            </a:extLst>
          </p:cNvPr>
          <p:cNvSpPr>
            <a:spLocks noGrp="1"/>
          </p:cNvSpPr>
          <p:nvPr>
            <p:ph type="title"/>
          </p:nvPr>
        </p:nvSpPr>
        <p:spPr/>
        <p:txBody>
          <a:bodyPr>
            <a:normAutofit/>
          </a:bodyPr>
          <a:lstStyle/>
          <a:p>
            <a:r>
              <a:rPr lang="en-US" dirty="0"/>
              <a:t>D.1.1. Baccalaureate Project Reflects Curriculum Design</a:t>
            </a:r>
          </a:p>
        </p:txBody>
      </p:sp>
      <p:sp>
        <p:nvSpPr>
          <p:cNvPr id="3" name="Content Placeholder 2">
            <a:extLst>
              <a:ext uri="{FF2B5EF4-FFF2-40B4-BE49-F238E27FC236}">
                <a16:creationId xmlns:a16="http://schemas.microsoft.com/office/drawing/2014/main" id="{C210D119-BE97-9343-817F-4D8997EA2C87}"/>
              </a:ext>
            </a:extLst>
          </p:cNvPr>
          <p:cNvSpPr>
            <a:spLocks noGrp="1"/>
          </p:cNvSpPr>
          <p:nvPr>
            <p:ph idx="1"/>
          </p:nvPr>
        </p:nvSpPr>
        <p:spPr>
          <a:xfrm>
            <a:off x="680321" y="2336872"/>
            <a:ext cx="9613861" cy="4140127"/>
          </a:xfrm>
        </p:spPr>
        <p:txBody>
          <a:bodyPr>
            <a:noAutofit/>
          </a:bodyPr>
          <a:lstStyle/>
          <a:p>
            <a:pPr marL="0" indent="0">
              <a:buNone/>
            </a:pPr>
            <a:r>
              <a:rPr lang="en-US" dirty="0"/>
              <a:t>The program will:</a:t>
            </a:r>
          </a:p>
          <a:p>
            <a:pPr marL="0" indent="0">
              <a:buNone/>
            </a:pPr>
            <a:endParaRPr lang="en-US" dirty="0"/>
          </a:p>
          <a:p>
            <a:pPr marL="0" indent="0">
              <a:buNone/>
            </a:pPr>
            <a:r>
              <a:rPr lang="en-US" dirty="0"/>
              <a:t>“Ensure that the baccalaureate project reflects the sequence and scope of content in the curriculum design so the baccalaureate project can allow for development of in-depth knowledge in the designated area of interest.”</a:t>
            </a:r>
          </a:p>
          <a:p>
            <a:pPr marL="0" indent="0">
              <a:buNone/>
            </a:pPr>
            <a:endParaRPr lang="en-US" dirty="0"/>
          </a:p>
          <a:p>
            <a:pPr marL="0" indent="0">
              <a:buNone/>
            </a:pPr>
            <a:endParaRPr lang="en-US" dirty="0"/>
          </a:p>
          <a:p>
            <a:pPr marL="0" indent="0">
              <a:buNone/>
            </a:pPr>
            <a:endParaRPr lang="en-US" dirty="0"/>
          </a:p>
          <a:p>
            <a:pPr marL="0" indent="0" algn="r">
              <a:buNone/>
            </a:pPr>
            <a:r>
              <a:rPr lang="en-US" dirty="0"/>
              <a:t>								</a:t>
            </a:r>
            <a:r>
              <a:rPr lang="en-US" sz="1800" dirty="0"/>
              <a:t>(AJOT, 2018)</a:t>
            </a:r>
          </a:p>
        </p:txBody>
      </p:sp>
    </p:spTree>
    <p:extLst>
      <p:ext uri="{BB962C8B-B14F-4D97-AF65-F5344CB8AC3E}">
        <p14:creationId xmlns:p14="http://schemas.microsoft.com/office/powerpoint/2010/main" val="71990171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E61AC-E296-9741-91B5-6569CB32F3A4}"/>
              </a:ext>
            </a:extLst>
          </p:cNvPr>
          <p:cNvSpPr>
            <a:spLocks noGrp="1"/>
          </p:cNvSpPr>
          <p:nvPr>
            <p:ph type="title"/>
          </p:nvPr>
        </p:nvSpPr>
        <p:spPr/>
        <p:txBody>
          <a:bodyPr>
            <a:normAutofit/>
          </a:bodyPr>
          <a:lstStyle/>
          <a:p>
            <a:r>
              <a:rPr lang="en-US" dirty="0"/>
              <a:t>D.1.1. Baccalaureate Project Reflects Curriculum Design</a:t>
            </a:r>
          </a:p>
        </p:txBody>
      </p:sp>
      <p:sp>
        <p:nvSpPr>
          <p:cNvPr id="3" name="Content Placeholder 2">
            <a:extLst>
              <a:ext uri="{FF2B5EF4-FFF2-40B4-BE49-F238E27FC236}">
                <a16:creationId xmlns:a16="http://schemas.microsoft.com/office/drawing/2014/main" id="{EAED3FBD-E1E0-7D48-8C12-9740DE62DBE0}"/>
              </a:ext>
            </a:extLst>
          </p:cNvPr>
          <p:cNvSpPr>
            <a:spLocks noGrp="1"/>
          </p:cNvSpPr>
          <p:nvPr>
            <p:ph idx="1"/>
          </p:nvPr>
        </p:nvSpPr>
        <p:spPr>
          <a:xfrm>
            <a:off x="680321" y="2261936"/>
            <a:ext cx="9613861" cy="4355431"/>
          </a:xfrm>
        </p:spPr>
        <p:txBody>
          <a:bodyPr>
            <a:noAutofit/>
          </a:bodyPr>
          <a:lstStyle/>
          <a:p>
            <a:pPr marL="0" indent="0">
              <a:lnSpc>
                <a:spcPct val="70000"/>
              </a:lnSpc>
              <a:buNone/>
              <a:defRPr/>
            </a:pPr>
            <a:r>
              <a:rPr lang="en-US" b="1" dirty="0"/>
              <a:t>CONCEPTUALIZING THE BACCALAUREATE PROJECT</a:t>
            </a:r>
          </a:p>
          <a:p>
            <a:pPr marL="0" indent="0">
              <a:lnSpc>
                <a:spcPct val="70000"/>
              </a:lnSpc>
              <a:buNone/>
              <a:defRPr/>
            </a:pPr>
            <a:endParaRPr lang="en-US" b="1" dirty="0"/>
          </a:p>
          <a:p>
            <a:pPr lvl="1">
              <a:lnSpc>
                <a:spcPct val="70000"/>
              </a:lnSpc>
              <a:defRPr/>
            </a:pPr>
            <a:r>
              <a:rPr lang="en-US" dirty="0"/>
              <a:t>Build on the program’s mission, vision, and  philosophy</a:t>
            </a:r>
          </a:p>
          <a:p>
            <a:pPr marL="0" indent="0">
              <a:lnSpc>
                <a:spcPct val="70000"/>
              </a:lnSpc>
              <a:buNone/>
              <a:defRPr/>
            </a:pPr>
            <a:endParaRPr lang="en-US" sz="2000" dirty="0"/>
          </a:p>
          <a:p>
            <a:pPr lvl="1">
              <a:lnSpc>
                <a:spcPct val="70000"/>
              </a:lnSpc>
              <a:defRPr/>
            </a:pPr>
            <a:r>
              <a:rPr lang="en-US" dirty="0"/>
              <a:t>What makes the curriculum contextually relevant?</a:t>
            </a:r>
          </a:p>
          <a:p>
            <a:pPr marL="457200" lvl="1" indent="0">
              <a:lnSpc>
                <a:spcPct val="70000"/>
              </a:lnSpc>
              <a:buNone/>
              <a:defRPr/>
            </a:pPr>
            <a:endParaRPr lang="en-US" dirty="0"/>
          </a:p>
          <a:p>
            <a:pPr lvl="1">
              <a:lnSpc>
                <a:spcPct val="70000"/>
              </a:lnSpc>
              <a:defRPr/>
            </a:pPr>
            <a:r>
              <a:rPr lang="en-US" dirty="0"/>
              <a:t>What is the institutional culture?</a:t>
            </a:r>
          </a:p>
          <a:p>
            <a:pPr marL="457200" lvl="1" indent="0">
              <a:lnSpc>
                <a:spcPct val="70000"/>
              </a:lnSpc>
              <a:buNone/>
              <a:defRPr/>
            </a:pPr>
            <a:endParaRPr lang="en-US" dirty="0"/>
          </a:p>
          <a:p>
            <a:pPr lvl="1">
              <a:lnSpc>
                <a:spcPct val="70000"/>
              </a:lnSpc>
              <a:defRPr/>
            </a:pPr>
            <a:r>
              <a:rPr lang="en-US" dirty="0"/>
              <a:t>What administrative, community, and/or professional support or strengths exists?  </a:t>
            </a:r>
          </a:p>
          <a:p>
            <a:pPr lvl="1">
              <a:lnSpc>
                <a:spcPct val="70000"/>
              </a:lnSpc>
              <a:defRPr/>
            </a:pPr>
            <a:endParaRPr lang="en-US" dirty="0"/>
          </a:p>
          <a:p>
            <a:pPr lvl="1">
              <a:lnSpc>
                <a:spcPct val="70000"/>
              </a:lnSpc>
              <a:defRPr/>
            </a:pPr>
            <a:r>
              <a:rPr lang="en-US" dirty="0"/>
              <a:t>What are the curriculum themes? </a:t>
            </a:r>
          </a:p>
          <a:p>
            <a:pPr marL="457200" lvl="1" indent="0">
              <a:lnSpc>
                <a:spcPct val="70000"/>
              </a:lnSpc>
              <a:buNone/>
              <a:defRPr/>
            </a:pPr>
            <a:endParaRPr lang="en-US" dirty="0"/>
          </a:p>
          <a:p>
            <a:pPr lvl="1">
              <a:lnSpc>
                <a:spcPct val="70000"/>
              </a:lnSpc>
              <a:defRPr/>
            </a:pPr>
            <a:r>
              <a:rPr lang="en-US" dirty="0"/>
              <a:t>How is the course sequence determined?  </a:t>
            </a:r>
          </a:p>
          <a:p>
            <a:pPr lvl="1">
              <a:lnSpc>
                <a:spcPct val="70000"/>
              </a:lnSpc>
              <a:defRPr/>
            </a:pPr>
            <a:endParaRPr lang="en-US" sz="2400" dirty="0"/>
          </a:p>
          <a:p>
            <a:pPr>
              <a:lnSpc>
                <a:spcPct val="70000"/>
              </a:lnSpc>
            </a:pPr>
            <a:endParaRPr lang="en-US" dirty="0"/>
          </a:p>
        </p:txBody>
      </p:sp>
    </p:spTree>
    <p:extLst>
      <p:ext uri="{BB962C8B-B14F-4D97-AF65-F5344CB8AC3E}">
        <p14:creationId xmlns:p14="http://schemas.microsoft.com/office/powerpoint/2010/main" val="183064768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E61AC-E296-9741-91B5-6569CB32F3A4}"/>
              </a:ext>
            </a:extLst>
          </p:cNvPr>
          <p:cNvSpPr>
            <a:spLocks noGrp="1"/>
          </p:cNvSpPr>
          <p:nvPr>
            <p:ph type="title"/>
          </p:nvPr>
        </p:nvSpPr>
        <p:spPr>
          <a:xfrm>
            <a:off x="680321" y="753228"/>
            <a:ext cx="9613861" cy="1080938"/>
          </a:xfrm>
        </p:spPr>
        <p:txBody>
          <a:bodyPr>
            <a:normAutofit/>
          </a:bodyPr>
          <a:lstStyle/>
          <a:p>
            <a:r>
              <a:rPr lang="en-US" dirty="0"/>
              <a:t>D.1.1. Baccalaureate Project Reflects Curriculum Design</a:t>
            </a:r>
          </a:p>
        </p:txBody>
      </p:sp>
      <p:sp>
        <p:nvSpPr>
          <p:cNvPr id="3" name="Content Placeholder 2">
            <a:extLst>
              <a:ext uri="{FF2B5EF4-FFF2-40B4-BE49-F238E27FC236}">
                <a16:creationId xmlns:a16="http://schemas.microsoft.com/office/drawing/2014/main" id="{EAED3FBD-E1E0-7D48-8C12-9740DE62DBE0}"/>
              </a:ext>
            </a:extLst>
          </p:cNvPr>
          <p:cNvSpPr>
            <a:spLocks noGrp="1"/>
          </p:cNvSpPr>
          <p:nvPr>
            <p:ph idx="1"/>
          </p:nvPr>
        </p:nvSpPr>
        <p:spPr>
          <a:xfrm>
            <a:off x="680321" y="2261936"/>
            <a:ext cx="9613861" cy="4355431"/>
          </a:xfrm>
        </p:spPr>
        <p:txBody>
          <a:bodyPr>
            <a:noAutofit/>
          </a:bodyPr>
          <a:lstStyle/>
          <a:p>
            <a:pPr marL="0" indent="0">
              <a:lnSpc>
                <a:spcPct val="70000"/>
              </a:lnSpc>
              <a:buNone/>
              <a:defRPr/>
            </a:pPr>
            <a:r>
              <a:rPr lang="en-US" b="1" dirty="0">
                <a:cs typeface="Calibri" pitchFamily="34" charset="0"/>
              </a:rPr>
              <a:t>DEVELOP A PLAN FOR INTEGRATING THE BACCALAURETE PROJECT INTO THE CURRICULUM</a:t>
            </a:r>
          </a:p>
          <a:p>
            <a:pPr marL="0" indent="0">
              <a:lnSpc>
                <a:spcPct val="70000"/>
              </a:lnSpc>
              <a:buNone/>
              <a:defRPr/>
            </a:pPr>
            <a:endParaRPr lang="en-US" sz="2000" dirty="0"/>
          </a:p>
          <a:p>
            <a:pPr marL="0" indent="0">
              <a:lnSpc>
                <a:spcPct val="70000"/>
              </a:lnSpc>
              <a:buNone/>
              <a:defRPr/>
            </a:pPr>
            <a:endParaRPr lang="en-US" sz="2000" dirty="0"/>
          </a:p>
          <a:p>
            <a:pPr lvl="1">
              <a:lnSpc>
                <a:spcPct val="70000"/>
              </a:lnSpc>
              <a:defRPr/>
            </a:pPr>
            <a:r>
              <a:rPr lang="en-US" dirty="0"/>
              <a:t>Curricular themes as related to the baccalaureate project outcomes.</a:t>
            </a:r>
          </a:p>
          <a:p>
            <a:pPr lvl="1">
              <a:lnSpc>
                <a:spcPct val="70000"/>
              </a:lnSpc>
              <a:defRPr/>
            </a:pPr>
            <a:endParaRPr lang="en-US" dirty="0"/>
          </a:p>
          <a:p>
            <a:pPr lvl="1">
              <a:lnSpc>
                <a:spcPct val="70000"/>
              </a:lnSpc>
              <a:defRPr/>
            </a:pPr>
            <a:r>
              <a:rPr lang="en-US" dirty="0"/>
              <a:t>In-depth learning as a transformational process, building on previously learned and mastered knowledge and skills.</a:t>
            </a:r>
          </a:p>
          <a:p>
            <a:pPr lvl="1">
              <a:lnSpc>
                <a:spcPct val="70000"/>
              </a:lnSpc>
              <a:defRPr/>
            </a:pPr>
            <a:endParaRPr lang="en-US" dirty="0"/>
          </a:p>
          <a:p>
            <a:pPr lvl="1">
              <a:lnSpc>
                <a:spcPct val="70000"/>
              </a:lnSpc>
              <a:defRPr/>
            </a:pPr>
            <a:r>
              <a:rPr lang="en-US" dirty="0"/>
              <a:t>Continually discuss and link the project throughout program.</a:t>
            </a:r>
          </a:p>
          <a:p>
            <a:pPr marL="457200" lvl="1" indent="0">
              <a:lnSpc>
                <a:spcPct val="70000"/>
              </a:lnSpc>
              <a:buNone/>
              <a:defRPr/>
            </a:pPr>
            <a:endParaRPr lang="en-US" dirty="0"/>
          </a:p>
          <a:p>
            <a:pPr marL="457200" lvl="1" indent="0">
              <a:lnSpc>
                <a:spcPct val="70000"/>
              </a:lnSpc>
              <a:buNone/>
              <a:defRPr/>
            </a:pPr>
            <a:endParaRPr lang="en-US" dirty="0"/>
          </a:p>
          <a:p>
            <a:pPr marL="457200" lvl="1" indent="0">
              <a:lnSpc>
                <a:spcPct val="70000"/>
              </a:lnSpc>
              <a:buNone/>
              <a:defRPr/>
            </a:pPr>
            <a:endParaRPr lang="en-US" sz="2400" dirty="0"/>
          </a:p>
          <a:p>
            <a:pPr>
              <a:lnSpc>
                <a:spcPct val="70000"/>
              </a:lnSpc>
            </a:pPr>
            <a:endParaRPr lang="en-US" dirty="0"/>
          </a:p>
        </p:txBody>
      </p:sp>
    </p:spTree>
    <p:extLst>
      <p:ext uri="{BB962C8B-B14F-4D97-AF65-F5344CB8AC3E}">
        <p14:creationId xmlns:p14="http://schemas.microsoft.com/office/powerpoint/2010/main" val="421856517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78A19-5059-C249-BD0C-3584EF223CB9}"/>
              </a:ext>
            </a:extLst>
          </p:cNvPr>
          <p:cNvSpPr>
            <a:spLocks noGrp="1"/>
          </p:cNvSpPr>
          <p:nvPr>
            <p:ph type="title"/>
          </p:nvPr>
        </p:nvSpPr>
        <p:spPr/>
        <p:txBody>
          <a:bodyPr>
            <a:normAutofit/>
          </a:bodyPr>
          <a:lstStyle/>
          <a:p>
            <a:r>
              <a:rPr lang="en-US" dirty="0"/>
              <a:t>D.1.1. Baccalaureate Project Reflects Curriculum Design</a:t>
            </a:r>
          </a:p>
        </p:txBody>
      </p:sp>
      <p:sp>
        <p:nvSpPr>
          <p:cNvPr id="3" name="Content Placeholder 2">
            <a:extLst>
              <a:ext uri="{FF2B5EF4-FFF2-40B4-BE49-F238E27FC236}">
                <a16:creationId xmlns:a16="http://schemas.microsoft.com/office/drawing/2014/main" id="{E599BCD8-25E5-5E4E-B0DB-B33863D7F4C1}"/>
              </a:ext>
            </a:extLst>
          </p:cNvPr>
          <p:cNvSpPr>
            <a:spLocks noGrp="1"/>
          </p:cNvSpPr>
          <p:nvPr>
            <p:ph idx="1"/>
          </p:nvPr>
        </p:nvSpPr>
        <p:spPr>
          <a:xfrm>
            <a:off x="680321" y="2336873"/>
            <a:ext cx="10521565" cy="4087990"/>
          </a:xfrm>
        </p:spPr>
        <p:txBody>
          <a:bodyPr>
            <a:noAutofit/>
          </a:bodyPr>
          <a:lstStyle/>
          <a:p>
            <a:pPr marL="203200" indent="0">
              <a:buNone/>
            </a:pPr>
            <a:r>
              <a:rPr lang="en-US" b="1" dirty="0">
                <a:cs typeface="Calibri" pitchFamily="34" charset="0"/>
              </a:rPr>
              <a:t>DEVELOP A PLAN FOR INTEGRATING THE BACCALAURETE PROJECT INTO THE CURRICULUM</a:t>
            </a:r>
          </a:p>
          <a:p>
            <a:pPr marL="203200" indent="0">
              <a:buNone/>
            </a:pPr>
            <a:endParaRPr lang="en-US" dirty="0">
              <a:solidFill>
                <a:srgbClr val="FF0000"/>
              </a:solidFill>
              <a:cs typeface="Calibri" pitchFamily="34" charset="0"/>
            </a:endParaRPr>
          </a:p>
          <a:p>
            <a:pPr marL="660400" indent="-457200"/>
            <a:endParaRPr lang="en-US" dirty="0">
              <a:cs typeface="Calibri" pitchFamily="34" charset="0"/>
            </a:endParaRPr>
          </a:p>
          <a:p>
            <a:pPr marL="203200" indent="0">
              <a:buNone/>
            </a:pPr>
            <a:endParaRPr lang="en-US" dirty="0">
              <a:cs typeface="Calibri" pitchFamily="34" charset="0"/>
            </a:endParaRPr>
          </a:p>
          <a:p>
            <a:pPr marL="0" indent="0">
              <a:buNone/>
            </a:pPr>
            <a:endParaRPr lang="en-US" dirty="0"/>
          </a:p>
        </p:txBody>
      </p:sp>
      <p:graphicFrame>
        <p:nvGraphicFramePr>
          <p:cNvPr id="4" name="Diagram 3">
            <a:extLst>
              <a:ext uri="{FF2B5EF4-FFF2-40B4-BE49-F238E27FC236}">
                <a16:creationId xmlns:a16="http://schemas.microsoft.com/office/drawing/2014/main" id="{EFD402B9-5023-6744-8365-235EA51C8056}"/>
              </a:ext>
            </a:extLst>
          </p:cNvPr>
          <p:cNvGraphicFramePr/>
          <p:nvPr>
            <p:extLst>
              <p:ext uri="{D42A27DB-BD31-4B8C-83A1-F6EECF244321}">
                <p14:modId xmlns:p14="http://schemas.microsoft.com/office/powerpoint/2010/main" val="3765860862"/>
              </p:ext>
            </p:extLst>
          </p:nvPr>
        </p:nvGraphicFramePr>
        <p:xfrm>
          <a:off x="990114" y="3429000"/>
          <a:ext cx="9613861" cy="25266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349492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120AA-9120-F54B-A522-AC1475C31762}"/>
              </a:ext>
            </a:extLst>
          </p:cNvPr>
          <p:cNvSpPr>
            <a:spLocks noGrp="1"/>
          </p:cNvSpPr>
          <p:nvPr>
            <p:ph type="title"/>
          </p:nvPr>
        </p:nvSpPr>
        <p:spPr/>
        <p:txBody>
          <a:bodyPr>
            <a:normAutofit fontScale="90000"/>
          </a:bodyPr>
          <a:lstStyle/>
          <a:p>
            <a:r>
              <a:rPr lang="en-US" dirty="0"/>
              <a:t/>
            </a:r>
            <a:br>
              <a:rPr lang="en-US" dirty="0"/>
            </a:br>
            <a:r>
              <a:rPr lang="en-US" sz="4900" dirty="0"/>
              <a:t> </a:t>
            </a:r>
            <a:r>
              <a:rPr lang="en-US" altLang="en-US" sz="4900" dirty="0"/>
              <a:t>D.1.0. DOCTORAL CAPSTONE </a:t>
            </a:r>
            <a:br>
              <a:rPr lang="en-US" altLang="en-US" sz="4900" dirty="0"/>
            </a:br>
            <a:endParaRPr lang="en-US" sz="4900" dirty="0"/>
          </a:p>
        </p:txBody>
      </p:sp>
      <p:sp>
        <p:nvSpPr>
          <p:cNvPr id="3" name="Content Placeholder 2">
            <a:extLst>
              <a:ext uri="{FF2B5EF4-FFF2-40B4-BE49-F238E27FC236}">
                <a16:creationId xmlns:a16="http://schemas.microsoft.com/office/drawing/2014/main" id="{A97B7FE1-D8F5-8648-B1E0-B71E6210EAAF}"/>
              </a:ext>
            </a:extLst>
          </p:cNvPr>
          <p:cNvSpPr>
            <a:spLocks noGrp="1"/>
          </p:cNvSpPr>
          <p:nvPr>
            <p:ph idx="1"/>
          </p:nvPr>
        </p:nvSpPr>
        <p:spPr>
          <a:xfrm>
            <a:off x="0" y="1969422"/>
            <a:ext cx="12192000" cy="4888577"/>
          </a:xfrm>
        </p:spPr>
        <p:txBody>
          <a:bodyPr>
            <a:noAutofit/>
          </a:bodyPr>
          <a:lstStyle/>
          <a:p>
            <a:pPr>
              <a:buNone/>
            </a:pPr>
            <a:r>
              <a:rPr lang="en-US" altLang="ja-JP" sz="2000" dirty="0" smtClean="0"/>
              <a:t>“</a:t>
            </a:r>
            <a:r>
              <a:rPr lang="en-US" altLang="ja-JP" sz="2000" dirty="0"/>
              <a:t>The doctoral capstone shall be an integral part of the program</a:t>
            </a:r>
            <a:r>
              <a:rPr lang="en-US" altLang="en-US" sz="2000" dirty="0"/>
              <a:t>’</a:t>
            </a:r>
            <a:r>
              <a:rPr lang="en-US" altLang="ja-JP" sz="2000" dirty="0"/>
              <a:t>s curriculum design. The goal of the doctoral capstone is to provide an in-depth exposure to one or more of the following: clinical practice skills, research skills, administration, leadership, program and policy development, advocacy, education, and theory development. </a:t>
            </a:r>
          </a:p>
          <a:p>
            <a:pPr>
              <a:buNone/>
            </a:pPr>
            <a:endParaRPr lang="en-US" sz="2000" dirty="0" smtClean="0"/>
          </a:p>
          <a:p>
            <a:pPr marL="0" indent="0">
              <a:buNone/>
            </a:pPr>
            <a:r>
              <a:rPr lang="en-US" sz="2000" dirty="0" smtClean="0"/>
              <a:t>The </a:t>
            </a:r>
            <a:r>
              <a:rPr lang="en-US" sz="2000" dirty="0"/>
              <a:t>doctoral capstone consists of two parts:</a:t>
            </a:r>
          </a:p>
          <a:p>
            <a:pPr lvl="1"/>
            <a:r>
              <a:rPr lang="en-US" dirty="0"/>
              <a:t>Capstone project </a:t>
            </a:r>
          </a:p>
          <a:p>
            <a:pPr lvl="1"/>
            <a:r>
              <a:rPr lang="en-US" dirty="0"/>
              <a:t>Capstone </a:t>
            </a:r>
            <a:r>
              <a:rPr lang="en-US" dirty="0" smtClean="0"/>
              <a:t>experience</a:t>
            </a:r>
            <a:endParaRPr lang="en-US" dirty="0"/>
          </a:p>
          <a:p>
            <a:pPr marL="0" indent="0">
              <a:buNone/>
            </a:pPr>
            <a:r>
              <a:rPr lang="en-US" sz="2000" dirty="0" smtClean="0"/>
              <a:t>The </a:t>
            </a:r>
            <a:r>
              <a:rPr lang="en-US" sz="2000" dirty="0"/>
              <a:t>student will complete an individual project to demonstrate synthesis and application of knowledge </a:t>
            </a:r>
            <a:r>
              <a:rPr lang="en-US" sz="2000" dirty="0" smtClean="0"/>
              <a:t>gained</a:t>
            </a:r>
            <a:r>
              <a:rPr lang="en-US" sz="2000" dirty="0"/>
              <a:t>.</a:t>
            </a:r>
            <a:endParaRPr lang="en-US" sz="2000" dirty="0" smtClean="0"/>
          </a:p>
          <a:p>
            <a:pPr marL="0" indent="0">
              <a:buNone/>
            </a:pPr>
            <a:endParaRPr lang="en-US" sz="2000" dirty="0" smtClean="0"/>
          </a:p>
          <a:p>
            <a:pPr marL="0" indent="0">
              <a:buNone/>
            </a:pPr>
            <a:r>
              <a:rPr lang="en-US" sz="2000" dirty="0" smtClean="0"/>
              <a:t>The </a:t>
            </a:r>
            <a:r>
              <a:rPr lang="en-US" sz="2000" dirty="0"/>
              <a:t>student will complete an </a:t>
            </a:r>
            <a:r>
              <a:rPr lang="en-US" sz="2000" b="1" dirty="0"/>
              <a:t>individual 14-week </a:t>
            </a:r>
            <a:r>
              <a:rPr lang="en-US" sz="2000" dirty="0"/>
              <a:t>capstone </a:t>
            </a:r>
            <a:r>
              <a:rPr lang="en-US" sz="2000" b="1" dirty="0"/>
              <a:t>experience</a:t>
            </a:r>
            <a:r>
              <a:rPr lang="en-US" sz="2000" dirty="0"/>
              <a:t> that must be started </a:t>
            </a:r>
            <a:r>
              <a:rPr lang="en-US" sz="2000" b="1" dirty="0"/>
              <a:t>after completion </a:t>
            </a:r>
            <a:r>
              <a:rPr lang="en-US" sz="2000" dirty="0"/>
              <a:t>of all </a:t>
            </a:r>
            <a:r>
              <a:rPr lang="en-US" sz="2000" b="1" dirty="0"/>
              <a:t>coursework</a:t>
            </a:r>
            <a:r>
              <a:rPr lang="en-US" sz="2000" dirty="0"/>
              <a:t> and </a:t>
            </a:r>
            <a:r>
              <a:rPr lang="en-US" sz="2000" b="1" dirty="0"/>
              <a:t>Level II </a:t>
            </a:r>
            <a:r>
              <a:rPr lang="en-US" sz="2000" dirty="0"/>
              <a:t>fieldwork, and </a:t>
            </a:r>
            <a:r>
              <a:rPr lang="en-US" sz="2000" b="1" dirty="0"/>
              <a:t>completion</a:t>
            </a:r>
            <a:r>
              <a:rPr lang="en-US" sz="2000" dirty="0"/>
              <a:t> of </a:t>
            </a:r>
            <a:r>
              <a:rPr lang="en-US" sz="2000" b="1" dirty="0"/>
              <a:t>preparatory activities </a:t>
            </a:r>
            <a:r>
              <a:rPr lang="en-US" sz="2000" dirty="0"/>
              <a:t>defined in D.1.3.</a:t>
            </a:r>
            <a:r>
              <a:rPr lang="en-US" sz="2000" dirty="0" smtClean="0"/>
              <a:t>”										</a:t>
            </a:r>
            <a:r>
              <a:rPr lang="en-US" sz="1800" dirty="0" smtClean="0"/>
              <a:t>(</a:t>
            </a:r>
            <a:r>
              <a:rPr lang="en-US" sz="1800" dirty="0"/>
              <a:t>AJOT, 2018)</a:t>
            </a:r>
          </a:p>
          <a:p>
            <a:pPr marL="0" indent="0">
              <a:buNone/>
            </a:pPr>
            <a:endParaRPr lang="en-US" dirty="0" smtClean="0"/>
          </a:p>
          <a:p>
            <a:pPr marL="0" indent="0">
              <a:buNone/>
            </a:pPr>
            <a:r>
              <a:rPr lang="en-US" dirty="0"/>
              <a:t>		</a:t>
            </a:r>
          </a:p>
          <a:p>
            <a:pPr marL="0" indent="0">
              <a:buNone/>
            </a:pPr>
            <a:r>
              <a:rPr lang="en-US" dirty="0"/>
              <a:t>																								</a:t>
            </a:r>
          </a:p>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157304631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F5936-C500-E34C-B17E-5CBA245C4D0C}"/>
              </a:ext>
            </a:extLst>
          </p:cNvPr>
          <p:cNvSpPr>
            <a:spLocks noGrp="1"/>
          </p:cNvSpPr>
          <p:nvPr>
            <p:ph type="title"/>
          </p:nvPr>
        </p:nvSpPr>
        <p:spPr/>
        <p:txBody>
          <a:bodyPr>
            <a:normAutofit/>
          </a:bodyPr>
          <a:lstStyle/>
          <a:p>
            <a:r>
              <a:rPr lang="en-US" dirty="0"/>
              <a:t>D.1.2. Design of Baccalaureate Project</a:t>
            </a:r>
          </a:p>
        </p:txBody>
      </p:sp>
      <p:sp>
        <p:nvSpPr>
          <p:cNvPr id="3" name="Content Placeholder 2">
            <a:extLst>
              <a:ext uri="{FF2B5EF4-FFF2-40B4-BE49-F238E27FC236}">
                <a16:creationId xmlns:a16="http://schemas.microsoft.com/office/drawing/2014/main" id="{FF120544-9708-9244-BF5E-116987988B22}"/>
              </a:ext>
            </a:extLst>
          </p:cNvPr>
          <p:cNvSpPr>
            <a:spLocks noGrp="1"/>
          </p:cNvSpPr>
          <p:nvPr>
            <p:ph idx="1"/>
          </p:nvPr>
        </p:nvSpPr>
        <p:spPr/>
        <p:txBody>
          <a:bodyPr>
            <a:noAutofit/>
          </a:bodyPr>
          <a:lstStyle/>
          <a:p>
            <a:pPr marL="0" indent="0">
              <a:buNone/>
            </a:pPr>
            <a:r>
              <a:rPr lang="en-US" dirty="0"/>
              <a:t>Th program will:</a:t>
            </a:r>
          </a:p>
          <a:p>
            <a:pPr marL="0" indent="0">
              <a:buNone/>
            </a:pPr>
            <a:endParaRPr lang="en-US" dirty="0"/>
          </a:p>
          <a:p>
            <a:pPr marL="0" indent="0">
              <a:buNone/>
            </a:pPr>
            <a:r>
              <a:rPr lang="en-US" dirty="0"/>
              <a:t>“Ensure that the baccalaureate project is designed through collaboration of the faculty and the student(s), including individualized specific objectives.”</a:t>
            </a:r>
          </a:p>
          <a:p>
            <a:pPr marL="0" indent="0">
              <a:buNone/>
            </a:pPr>
            <a:endParaRPr lang="en-US" dirty="0"/>
          </a:p>
          <a:p>
            <a:pPr marL="0" indent="0">
              <a:buNone/>
            </a:pPr>
            <a:endParaRPr lang="en-US" dirty="0"/>
          </a:p>
          <a:p>
            <a:pPr marL="0" indent="0" algn="r">
              <a:buNone/>
            </a:pPr>
            <a:r>
              <a:rPr lang="en-US" dirty="0"/>
              <a:t>																					</a:t>
            </a:r>
            <a:r>
              <a:rPr lang="en-US" sz="1800" dirty="0"/>
              <a:t>(AJOT, 2018)</a:t>
            </a:r>
          </a:p>
          <a:p>
            <a:pPr marL="0" indent="0">
              <a:buNone/>
            </a:pPr>
            <a:endParaRPr lang="en-US" dirty="0"/>
          </a:p>
        </p:txBody>
      </p:sp>
    </p:spTree>
    <p:extLst>
      <p:ext uri="{BB962C8B-B14F-4D97-AF65-F5344CB8AC3E}">
        <p14:creationId xmlns:p14="http://schemas.microsoft.com/office/powerpoint/2010/main" val="407765000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3BE3C-B071-694D-A46C-CB5492186AD7}"/>
              </a:ext>
            </a:extLst>
          </p:cNvPr>
          <p:cNvSpPr>
            <a:spLocks noGrp="1"/>
          </p:cNvSpPr>
          <p:nvPr>
            <p:ph type="title"/>
          </p:nvPr>
        </p:nvSpPr>
        <p:spPr/>
        <p:txBody>
          <a:bodyPr>
            <a:normAutofit/>
          </a:bodyPr>
          <a:lstStyle/>
          <a:p>
            <a:r>
              <a:rPr lang="en-US" dirty="0"/>
              <a:t>D.1.2. Design of Baccalaureate Project</a:t>
            </a:r>
          </a:p>
        </p:txBody>
      </p:sp>
      <p:sp>
        <p:nvSpPr>
          <p:cNvPr id="3" name="Content Placeholder 2">
            <a:extLst>
              <a:ext uri="{FF2B5EF4-FFF2-40B4-BE49-F238E27FC236}">
                <a16:creationId xmlns:a16="http://schemas.microsoft.com/office/drawing/2014/main" id="{EB74AD32-62FB-2B46-BEE4-2A901B04A4E0}"/>
              </a:ext>
            </a:extLst>
          </p:cNvPr>
          <p:cNvSpPr>
            <a:spLocks noGrp="1"/>
          </p:cNvSpPr>
          <p:nvPr>
            <p:ph idx="1"/>
          </p:nvPr>
        </p:nvSpPr>
        <p:spPr>
          <a:xfrm>
            <a:off x="680321" y="2261937"/>
            <a:ext cx="9613861" cy="4018548"/>
          </a:xfrm>
        </p:spPr>
        <p:txBody>
          <a:bodyPr>
            <a:normAutofit fontScale="55000" lnSpcReduction="20000"/>
          </a:bodyPr>
          <a:lstStyle/>
          <a:p>
            <a:pPr marL="0" indent="0">
              <a:buNone/>
            </a:pPr>
            <a:r>
              <a:rPr lang="en-US" sz="4400" b="1" dirty="0"/>
              <a:t>DESIGN PRINCIPLES</a:t>
            </a:r>
          </a:p>
          <a:p>
            <a:pPr marL="0" indent="0">
              <a:buNone/>
            </a:pPr>
            <a:endParaRPr lang="en-US" sz="5100" b="1" dirty="0"/>
          </a:p>
          <a:p>
            <a:r>
              <a:rPr lang="en-US" sz="3600" dirty="0"/>
              <a:t>Faculty and student must be vested, need to collaborate to:</a:t>
            </a:r>
          </a:p>
          <a:p>
            <a:pPr lvl="1">
              <a:buFont typeface="Wingdings" pitchFamily="2" charset="2"/>
              <a:buChar char="Ø"/>
            </a:pPr>
            <a:r>
              <a:rPr lang="en-US" sz="3600" dirty="0"/>
              <a:t> Select focus, type, and details of the baccalaureate project </a:t>
            </a:r>
          </a:p>
          <a:p>
            <a:pPr lvl="1">
              <a:buFont typeface="Wingdings" pitchFamily="2" charset="2"/>
              <a:buChar char="Ø"/>
            </a:pPr>
            <a:r>
              <a:rPr lang="en-US" sz="3600" dirty="0"/>
              <a:t> Ensure alignment with curricular design</a:t>
            </a:r>
          </a:p>
          <a:p>
            <a:pPr lvl="1">
              <a:buFont typeface="Wingdings" pitchFamily="2" charset="2"/>
              <a:buChar char="Ø"/>
            </a:pPr>
            <a:r>
              <a:rPr lang="en-US" sz="3600" dirty="0"/>
              <a:t> Facilitate individualized and project-specific objectives</a:t>
            </a:r>
          </a:p>
          <a:p>
            <a:pPr marL="0" indent="0">
              <a:buNone/>
            </a:pPr>
            <a:endParaRPr lang="en-US" altLang="en-US" sz="3600" b="1" dirty="0">
              <a:solidFill>
                <a:srgbClr val="FF0000"/>
              </a:solidFill>
            </a:endParaRPr>
          </a:p>
          <a:p>
            <a:r>
              <a:rPr lang="en-US" altLang="en-US" sz="3600" dirty="0"/>
              <a:t>Faculty as role models, potential mentors, partners, guides, and examiners.</a:t>
            </a:r>
          </a:p>
          <a:p>
            <a:endParaRPr lang="en-US" altLang="en-US" sz="3600" dirty="0">
              <a:solidFill>
                <a:srgbClr val="FF0000"/>
              </a:solidFill>
            </a:endParaRPr>
          </a:p>
          <a:p>
            <a:r>
              <a:rPr lang="en-US" sz="3600" dirty="0"/>
              <a:t>Skills mastered throughout foundational coursework, taught by each faculty member, are essential for formulation of the baccalaureate project.</a:t>
            </a:r>
          </a:p>
          <a:p>
            <a:endParaRPr lang="en-US" altLang="en-US" sz="3600" dirty="0">
              <a:solidFill>
                <a:srgbClr val="FF0000"/>
              </a:solidFill>
            </a:endParaRPr>
          </a:p>
          <a:p>
            <a:endParaRPr lang="en-US" altLang="en-US" sz="3600" dirty="0">
              <a:solidFill>
                <a:srgbClr val="FF0000"/>
              </a:solidFill>
            </a:endParaRPr>
          </a:p>
          <a:p>
            <a:pPr marL="0" indent="0">
              <a:buNone/>
            </a:pPr>
            <a:endParaRPr lang="en-US" altLang="en-US" sz="3000" dirty="0">
              <a:solidFill>
                <a:srgbClr val="FF0000"/>
              </a:solidFill>
            </a:endParaRPr>
          </a:p>
          <a:p>
            <a:endParaRPr lang="en-US" dirty="0"/>
          </a:p>
        </p:txBody>
      </p:sp>
    </p:spTree>
    <p:extLst>
      <p:ext uri="{BB962C8B-B14F-4D97-AF65-F5344CB8AC3E}">
        <p14:creationId xmlns:p14="http://schemas.microsoft.com/office/powerpoint/2010/main" val="8231912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3BE3C-B071-694D-A46C-CB5492186AD7}"/>
              </a:ext>
            </a:extLst>
          </p:cNvPr>
          <p:cNvSpPr>
            <a:spLocks noGrp="1"/>
          </p:cNvSpPr>
          <p:nvPr>
            <p:ph type="title"/>
          </p:nvPr>
        </p:nvSpPr>
        <p:spPr/>
        <p:txBody>
          <a:bodyPr>
            <a:normAutofit/>
          </a:bodyPr>
          <a:lstStyle/>
          <a:p>
            <a:r>
              <a:rPr lang="en-US" dirty="0"/>
              <a:t>D.1.2. Design of Baccalaureate Project</a:t>
            </a:r>
          </a:p>
        </p:txBody>
      </p:sp>
      <p:sp>
        <p:nvSpPr>
          <p:cNvPr id="3" name="Content Placeholder 2">
            <a:extLst>
              <a:ext uri="{FF2B5EF4-FFF2-40B4-BE49-F238E27FC236}">
                <a16:creationId xmlns:a16="http://schemas.microsoft.com/office/drawing/2014/main" id="{EB74AD32-62FB-2B46-BEE4-2A901B04A4E0}"/>
              </a:ext>
            </a:extLst>
          </p:cNvPr>
          <p:cNvSpPr>
            <a:spLocks noGrp="1"/>
          </p:cNvSpPr>
          <p:nvPr>
            <p:ph idx="1"/>
          </p:nvPr>
        </p:nvSpPr>
        <p:spPr>
          <a:xfrm>
            <a:off x="680321" y="2261937"/>
            <a:ext cx="9613861" cy="4183467"/>
          </a:xfrm>
        </p:spPr>
        <p:txBody>
          <a:bodyPr>
            <a:normAutofit/>
          </a:bodyPr>
          <a:lstStyle/>
          <a:p>
            <a:pPr marL="0" indent="0">
              <a:buNone/>
            </a:pPr>
            <a:r>
              <a:rPr lang="en-US" sz="2800" b="1" dirty="0"/>
              <a:t>DESIGN PRINCIPLES</a:t>
            </a:r>
          </a:p>
          <a:p>
            <a:pPr marL="0" indent="0">
              <a:buNone/>
            </a:pPr>
            <a:endParaRPr lang="en-US" altLang="en-US" dirty="0">
              <a:solidFill>
                <a:srgbClr val="FF0000"/>
              </a:solidFill>
            </a:endParaRPr>
          </a:p>
          <a:p>
            <a:r>
              <a:rPr lang="en-US" altLang="en-US" sz="2200" dirty="0"/>
              <a:t>Students introduced to project and its integration into the program starting orientation.</a:t>
            </a:r>
          </a:p>
          <a:p>
            <a:pPr marL="0" indent="0">
              <a:buNone/>
            </a:pPr>
            <a:endParaRPr lang="en-US" altLang="en-US" sz="2200" dirty="0"/>
          </a:p>
          <a:p>
            <a:r>
              <a:rPr lang="en-US" altLang="en-US" sz="2200" dirty="0"/>
              <a:t>Importance of project as culmination and application of knowledge evident through clear documentation in the student handbook and/or a specific baccalaureate project guide. </a:t>
            </a:r>
          </a:p>
          <a:p>
            <a:pPr lvl="1"/>
            <a:r>
              <a:rPr lang="en-US" altLang="en-US" sz="2200" dirty="0"/>
              <a:t>What are the essential components?</a:t>
            </a:r>
          </a:p>
          <a:p>
            <a:pPr lvl="1"/>
            <a:r>
              <a:rPr lang="en-US" altLang="en-US" sz="2200" dirty="0"/>
              <a:t>What are the possible types?</a:t>
            </a:r>
          </a:p>
          <a:p>
            <a:pPr marL="0" indent="0">
              <a:buNone/>
            </a:pPr>
            <a:endParaRPr lang="en-US" altLang="en-US" sz="2200" dirty="0">
              <a:solidFill>
                <a:srgbClr val="FF0000"/>
              </a:solidFill>
            </a:endParaRPr>
          </a:p>
          <a:p>
            <a:endParaRPr lang="en-US" dirty="0"/>
          </a:p>
        </p:txBody>
      </p:sp>
    </p:spTree>
    <p:extLst>
      <p:ext uri="{BB962C8B-B14F-4D97-AF65-F5344CB8AC3E}">
        <p14:creationId xmlns:p14="http://schemas.microsoft.com/office/powerpoint/2010/main" val="391464133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3C8-F765-284F-B52F-D25C147D2527}"/>
              </a:ext>
            </a:extLst>
          </p:cNvPr>
          <p:cNvSpPr>
            <a:spLocks noGrp="1"/>
          </p:cNvSpPr>
          <p:nvPr>
            <p:ph type="title"/>
          </p:nvPr>
        </p:nvSpPr>
        <p:spPr/>
        <p:txBody>
          <a:bodyPr>
            <a:normAutofit/>
          </a:bodyPr>
          <a:lstStyle/>
          <a:p>
            <a:r>
              <a:rPr lang="en-US" dirty="0"/>
              <a:t>D.1.2. Design of Baccalaureate Project</a:t>
            </a:r>
          </a:p>
        </p:txBody>
      </p:sp>
      <p:sp>
        <p:nvSpPr>
          <p:cNvPr id="3" name="Content Placeholder 2">
            <a:extLst>
              <a:ext uri="{FF2B5EF4-FFF2-40B4-BE49-F238E27FC236}">
                <a16:creationId xmlns:a16="http://schemas.microsoft.com/office/drawing/2014/main" id="{E688B9F9-444A-D142-803C-F0AD61DA3A73}"/>
              </a:ext>
            </a:extLst>
          </p:cNvPr>
          <p:cNvSpPr>
            <a:spLocks noGrp="1"/>
          </p:cNvSpPr>
          <p:nvPr>
            <p:ph idx="1"/>
          </p:nvPr>
        </p:nvSpPr>
        <p:spPr>
          <a:xfrm>
            <a:off x="838200" y="2043342"/>
            <a:ext cx="10515600" cy="4587875"/>
          </a:xfrm>
        </p:spPr>
        <p:txBody>
          <a:bodyPr>
            <a:noAutofit/>
          </a:bodyPr>
          <a:lstStyle/>
          <a:p>
            <a:pPr marL="0" indent="0">
              <a:buNone/>
            </a:pPr>
            <a:r>
              <a:rPr lang="en-US" b="1" dirty="0"/>
              <a:t>ESSENTIAL COMPONENTS MAY INCLUDE:</a:t>
            </a:r>
          </a:p>
          <a:p>
            <a:pPr marL="0" indent="0">
              <a:buNone/>
            </a:pPr>
            <a:endParaRPr lang="en-US" b="1" dirty="0"/>
          </a:p>
          <a:p>
            <a:r>
              <a:rPr lang="en-US" sz="2000" dirty="0"/>
              <a:t>A written proposal or supporting manuscript with the project goal, project- or student- specific objectives, background, description/methodology, summary of outcomes/application, overall impact</a:t>
            </a:r>
          </a:p>
          <a:p>
            <a:pPr marL="0" indent="0">
              <a:buNone/>
            </a:pPr>
            <a:endParaRPr lang="en-US" sz="2000" dirty="0"/>
          </a:p>
          <a:p>
            <a:r>
              <a:rPr lang="en-US" sz="2000" dirty="0"/>
              <a:t>Reflection or journaling of the process and results</a:t>
            </a:r>
          </a:p>
          <a:p>
            <a:endParaRPr lang="en-US" sz="2000" dirty="0"/>
          </a:p>
          <a:p>
            <a:r>
              <a:rPr lang="en-US" sz="2000" dirty="0"/>
              <a:t>A specific manifestation pending the topic and goal of the project</a:t>
            </a:r>
          </a:p>
          <a:p>
            <a:endParaRPr lang="en-US" sz="2000" dirty="0"/>
          </a:p>
          <a:p>
            <a:r>
              <a:rPr lang="en-US" sz="2000" dirty="0"/>
              <a:t>Final academic presentation to showcase the process and in-depth experience</a:t>
            </a:r>
          </a:p>
          <a:p>
            <a:endParaRPr lang="en-US" dirty="0"/>
          </a:p>
        </p:txBody>
      </p:sp>
    </p:spTree>
    <p:extLst>
      <p:ext uri="{BB962C8B-B14F-4D97-AF65-F5344CB8AC3E}">
        <p14:creationId xmlns:p14="http://schemas.microsoft.com/office/powerpoint/2010/main" val="33659011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3C8-F765-284F-B52F-D25C147D2527}"/>
              </a:ext>
            </a:extLst>
          </p:cNvPr>
          <p:cNvSpPr>
            <a:spLocks noGrp="1"/>
          </p:cNvSpPr>
          <p:nvPr>
            <p:ph type="title"/>
          </p:nvPr>
        </p:nvSpPr>
        <p:spPr/>
        <p:txBody>
          <a:bodyPr>
            <a:normAutofit/>
          </a:bodyPr>
          <a:lstStyle/>
          <a:p>
            <a:r>
              <a:rPr lang="en-US" dirty="0"/>
              <a:t>D.1.2. Design of Baccalaureate Project</a:t>
            </a:r>
          </a:p>
        </p:txBody>
      </p:sp>
      <p:sp>
        <p:nvSpPr>
          <p:cNvPr id="3" name="Content Placeholder 2">
            <a:extLst>
              <a:ext uri="{FF2B5EF4-FFF2-40B4-BE49-F238E27FC236}">
                <a16:creationId xmlns:a16="http://schemas.microsoft.com/office/drawing/2014/main" id="{E688B9F9-444A-D142-803C-F0AD61DA3A73}"/>
              </a:ext>
            </a:extLst>
          </p:cNvPr>
          <p:cNvSpPr>
            <a:spLocks noGrp="1"/>
          </p:cNvSpPr>
          <p:nvPr>
            <p:ph idx="1"/>
          </p:nvPr>
        </p:nvSpPr>
        <p:spPr>
          <a:xfrm>
            <a:off x="838200" y="2213811"/>
            <a:ext cx="10515600" cy="4417406"/>
          </a:xfrm>
        </p:spPr>
        <p:txBody>
          <a:bodyPr>
            <a:noAutofit/>
          </a:bodyPr>
          <a:lstStyle/>
          <a:p>
            <a:pPr marL="0" indent="0">
              <a:buNone/>
            </a:pPr>
            <a:r>
              <a:rPr lang="en-US" b="1" dirty="0"/>
              <a:t>DESIGN PRINICPLES TO ENHANCE LEARNING</a:t>
            </a:r>
          </a:p>
          <a:p>
            <a:pPr marL="0" indent="0">
              <a:buNone/>
            </a:pPr>
            <a:endParaRPr lang="en-US" altLang="en-US" b="1" dirty="0"/>
          </a:p>
          <a:p>
            <a:r>
              <a:rPr lang="en-US" altLang="en-US" sz="2200" dirty="0"/>
              <a:t>Allow student(s) to create their own vision, pursue their own interests</a:t>
            </a:r>
          </a:p>
          <a:p>
            <a:endParaRPr lang="en-US" altLang="en-US" sz="2200" dirty="0"/>
          </a:p>
          <a:p>
            <a:r>
              <a:rPr lang="en-US" altLang="en-US" sz="2200" dirty="0"/>
              <a:t>Support students as capable change agents, as more than consumers of knowledge</a:t>
            </a:r>
          </a:p>
          <a:p>
            <a:endParaRPr lang="en-US" altLang="en-US" sz="2200" dirty="0"/>
          </a:p>
          <a:p>
            <a:r>
              <a:rPr lang="en-US" altLang="en-US" sz="2200" dirty="0"/>
              <a:t>Offer diversity regarding types of projects that can be pursued</a:t>
            </a:r>
          </a:p>
        </p:txBody>
      </p:sp>
      <p:sp>
        <p:nvSpPr>
          <p:cNvPr id="4" name="TextBox 3">
            <a:extLst>
              <a:ext uri="{FF2B5EF4-FFF2-40B4-BE49-F238E27FC236}">
                <a16:creationId xmlns:a16="http://schemas.microsoft.com/office/drawing/2014/main" id="{EB224E58-9C49-464D-8B73-E2AFFECE2681}"/>
              </a:ext>
            </a:extLst>
          </p:cNvPr>
          <p:cNvSpPr txBox="1"/>
          <p:nvPr/>
        </p:nvSpPr>
        <p:spPr>
          <a:xfrm>
            <a:off x="6756401" y="6303540"/>
            <a:ext cx="5256306" cy="369332"/>
          </a:xfrm>
          <a:prstGeom prst="rect">
            <a:avLst/>
          </a:prstGeom>
          <a:noFill/>
        </p:spPr>
        <p:txBody>
          <a:bodyPr wrap="square" rtlCol="0">
            <a:spAutoFit/>
          </a:bodyPr>
          <a:lstStyle/>
          <a:p>
            <a:r>
              <a:rPr lang="en-US" dirty="0"/>
              <a:t>(Healy, </a:t>
            </a:r>
            <a:r>
              <a:rPr lang="en-US" dirty="0" err="1"/>
              <a:t>Lannin</a:t>
            </a:r>
            <a:r>
              <a:rPr lang="en-US" dirty="0"/>
              <a:t>, </a:t>
            </a:r>
            <a:r>
              <a:rPr lang="en-US" dirty="0" err="1"/>
              <a:t>Stibbe</a:t>
            </a:r>
            <a:r>
              <a:rPr lang="en-US" dirty="0"/>
              <a:t>, &amp; </a:t>
            </a:r>
            <a:r>
              <a:rPr lang="en-US" dirty="0" err="1"/>
              <a:t>Deronunian</a:t>
            </a:r>
            <a:r>
              <a:rPr lang="en-US" dirty="0"/>
              <a:t>, 2013)</a:t>
            </a:r>
          </a:p>
        </p:txBody>
      </p:sp>
    </p:spTree>
    <p:extLst>
      <p:ext uri="{BB962C8B-B14F-4D97-AF65-F5344CB8AC3E}">
        <p14:creationId xmlns:p14="http://schemas.microsoft.com/office/powerpoint/2010/main" val="108668565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a:extLst>
              <a:ext uri="{FF2B5EF4-FFF2-40B4-BE49-F238E27FC236}">
                <a16:creationId xmlns:a16="http://schemas.microsoft.com/office/drawing/2014/main" id="{9AFB7E3B-F058-AA4E-8204-5FCD093F1357}"/>
              </a:ext>
            </a:extLst>
          </p:cNvPr>
          <p:cNvGraphicFramePr>
            <a:graphicFrameLocks/>
          </p:cNvGraphicFramePr>
          <p:nvPr>
            <p:extLst>
              <p:ext uri="{D42A27DB-BD31-4B8C-83A1-F6EECF244321}">
                <p14:modId xmlns:p14="http://schemas.microsoft.com/office/powerpoint/2010/main" val="3020263202"/>
              </p:ext>
            </p:extLst>
          </p:nvPr>
        </p:nvGraphicFramePr>
        <p:xfrm>
          <a:off x="0" y="118857"/>
          <a:ext cx="12192000" cy="6521629"/>
        </p:xfrm>
        <a:graphic>
          <a:graphicData uri="http://schemas.openxmlformats.org/drawingml/2006/table">
            <a:tbl>
              <a:tblPr firstRow="1" bandRow="1">
                <a:tableStyleId>{5C22544A-7EE6-4342-B048-85BDC9FD1C3A}</a:tableStyleId>
              </a:tblPr>
              <a:tblGrid>
                <a:gridCol w="2830286">
                  <a:extLst>
                    <a:ext uri="{9D8B030D-6E8A-4147-A177-3AD203B41FA5}">
                      <a16:colId xmlns:a16="http://schemas.microsoft.com/office/drawing/2014/main" val="2487016206"/>
                    </a:ext>
                  </a:extLst>
                </a:gridCol>
                <a:gridCol w="9361714">
                  <a:extLst>
                    <a:ext uri="{9D8B030D-6E8A-4147-A177-3AD203B41FA5}">
                      <a16:colId xmlns:a16="http://schemas.microsoft.com/office/drawing/2014/main" val="3102491126"/>
                    </a:ext>
                  </a:extLst>
                </a:gridCol>
              </a:tblGrid>
              <a:tr h="1165925">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b="1" dirty="0"/>
                        <a:t>Clinical practice skills – Administration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b="1" dirty="0"/>
                        <a:t>Leadership - Advocacy - Education</a:t>
                      </a:r>
                    </a:p>
                  </a:txBody>
                  <a:tcPr/>
                </a:tc>
                <a:tc hMerge="1">
                  <a:txBody>
                    <a:bodyPr/>
                    <a:lstStyle/>
                    <a:p>
                      <a:endParaRPr lang="en-US" dirty="0"/>
                    </a:p>
                  </a:txBody>
                  <a:tcPr/>
                </a:tc>
                <a:extLst>
                  <a:ext uri="{0D108BD9-81ED-4DB2-BD59-A6C34878D82A}">
                    <a16:rowId xmlns:a16="http://schemas.microsoft.com/office/drawing/2014/main" val="3626433590"/>
                  </a:ext>
                </a:extLst>
              </a:tr>
              <a:tr h="627806">
                <a:tc>
                  <a:txBody>
                    <a:bodyPr/>
                    <a:lstStyle/>
                    <a:p>
                      <a:r>
                        <a:rPr lang="en-US" b="1" u="sng" dirty="0"/>
                        <a:t>Project Type Examples</a:t>
                      </a:r>
                    </a:p>
                  </a:txBody>
                  <a:tcPr/>
                </a:tc>
                <a:tc>
                  <a:txBody>
                    <a:bodyPr/>
                    <a:lstStyle/>
                    <a:p>
                      <a:r>
                        <a:rPr lang="en-US" b="1" u="sng" dirty="0"/>
                        <a:t>Possible Descriptions</a:t>
                      </a:r>
                    </a:p>
                    <a:p>
                      <a:endParaRPr lang="en-US" b="1" u="sng" dirty="0"/>
                    </a:p>
                  </a:txBody>
                  <a:tcPr/>
                </a:tc>
                <a:extLst>
                  <a:ext uri="{0D108BD9-81ED-4DB2-BD59-A6C34878D82A}">
                    <a16:rowId xmlns:a16="http://schemas.microsoft.com/office/drawing/2014/main" val="2814031111"/>
                  </a:ext>
                </a:extLst>
              </a:tr>
              <a:tr h="1046343">
                <a:tc>
                  <a:txBody>
                    <a:bodyPr/>
                    <a:lstStyle/>
                    <a:p>
                      <a:r>
                        <a:rPr lang="en-US" dirty="0"/>
                        <a:t>Product or Tool</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lang="en-US" sz="1600" dirty="0">
                          <a:solidFill>
                            <a:schemeClr val="bg1"/>
                          </a:solidFill>
                        </a:rPr>
                        <a:t>Tangible clinical practice tool or resource</a:t>
                      </a: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lang="en-US" altLang="en-US" sz="1600" dirty="0">
                          <a:solidFill>
                            <a:schemeClr val="bg1"/>
                          </a:solidFill>
                        </a:rPr>
                        <a:t>Handbook or community resource for volunteers working with various populations with various conditions</a:t>
                      </a: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lang="en-US" altLang="en-US" sz="1600" dirty="0">
                          <a:solidFill>
                            <a:schemeClr val="bg1"/>
                          </a:solidFill>
                        </a:rPr>
                        <a:t>Create a curricular enhancement/learning tool or activity (virtual or tangible)</a:t>
                      </a:r>
                    </a:p>
                  </a:txBody>
                  <a:tcPr/>
                </a:tc>
                <a:extLst>
                  <a:ext uri="{0D108BD9-81ED-4DB2-BD59-A6C34878D82A}">
                    <a16:rowId xmlns:a16="http://schemas.microsoft.com/office/drawing/2014/main" val="1038298940"/>
                  </a:ext>
                </a:extLst>
              </a:tr>
              <a:tr h="1074214">
                <a:tc>
                  <a:txBody>
                    <a:bodyPr/>
                    <a:lstStyle/>
                    <a:p>
                      <a:r>
                        <a:rPr lang="en-US" dirty="0"/>
                        <a:t>Community-Based or Service Learning</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lang="en-US" altLang="en-US" sz="1600" dirty="0">
                          <a:solidFill>
                            <a:schemeClr val="bg1"/>
                          </a:solidFill>
                        </a:rPr>
                        <a:t>Community education seminar based on contextual need</a:t>
                      </a: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lang="en-US" altLang="en-US" sz="1600" dirty="0">
                          <a:solidFill>
                            <a:schemeClr val="bg1"/>
                          </a:solidFill>
                        </a:rPr>
                        <a:t>Partner with community organization to develop need-based program and provide sustainable service to marginalized population </a:t>
                      </a: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lang="en-US" altLang="en-US" sz="1600" dirty="0">
                          <a:solidFill>
                            <a:schemeClr val="bg1"/>
                          </a:solidFill>
                        </a:rPr>
                        <a:t>Create outlet for respite for caregivers and families </a:t>
                      </a:r>
                    </a:p>
                  </a:txBody>
                  <a:tcPr/>
                </a:tc>
                <a:extLst>
                  <a:ext uri="{0D108BD9-81ED-4DB2-BD59-A6C34878D82A}">
                    <a16:rowId xmlns:a16="http://schemas.microsoft.com/office/drawing/2014/main" val="2733380106"/>
                  </a:ext>
                </a:extLst>
              </a:tr>
              <a:tr h="1285507">
                <a:tc>
                  <a:txBody>
                    <a:bodyPr/>
                    <a:lstStyle/>
                    <a:p>
                      <a:r>
                        <a:rPr lang="en-US" dirty="0"/>
                        <a:t>Practice</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lang="en-US" sz="1600" kern="1200" dirty="0">
                          <a:solidFill>
                            <a:schemeClr val="bg1"/>
                          </a:solidFill>
                          <a:effectLst/>
                          <a:latin typeface="+mn-lt"/>
                          <a:ea typeface="+mn-ea"/>
                          <a:cs typeface="+mn-cs"/>
                        </a:rPr>
                        <a:t>Construct an AOTA Specialty Certification Professional Development Plan and Certification Portfolio to support student’s interest in an AOTA specialty area</a:t>
                      </a:r>
                      <a:endParaRPr lang="en-US" sz="1600" kern="1200" dirty="0">
                        <a:solidFill>
                          <a:schemeClr val="bg1"/>
                        </a:solidFill>
                        <a:effectLst/>
                        <a:highlight>
                          <a:srgbClr val="FFFF00"/>
                        </a:highligh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lang="en-US" sz="1600" kern="1200" dirty="0">
                          <a:solidFill>
                            <a:schemeClr val="bg1"/>
                          </a:solidFill>
                          <a:effectLst/>
                          <a:latin typeface="+mn-lt"/>
                          <a:ea typeface="+mn-ea"/>
                          <a:cs typeface="+mn-cs"/>
                        </a:rPr>
                        <a:t>Research, present, and Implement an evidence-based practice or administrative change </a:t>
                      </a: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lang="en-US" altLang="en-US" sz="1600" dirty="0">
                          <a:solidFill>
                            <a:schemeClr val="bg1"/>
                          </a:solidFill>
                        </a:rPr>
                        <a:t>Participate in applied research scholarly activity in collaboration with faculty and/or advanced degree students</a:t>
                      </a:r>
                    </a:p>
                  </a:txBody>
                  <a:tcPr/>
                </a:tc>
                <a:extLst>
                  <a:ext uri="{0D108BD9-81ED-4DB2-BD59-A6C34878D82A}">
                    <a16:rowId xmlns:a16="http://schemas.microsoft.com/office/drawing/2014/main" val="556158529"/>
                  </a:ext>
                </a:extLst>
              </a:tr>
              <a:tr h="12411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Professional Contribution</a:t>
                      </a:r>
                    </a:p>
                    <a:p>
                      <a:endParaRPr lang="en-US"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lang="en-US" sz="1600" kern="1200" dirty="0">
                          <a:solidFill>
                            <a:schemeClr val="bg1"/>
                          </a:solidFill>
                          <a:effectLst/>
                          <a:latin typeface="+mn-lt"/>
                          <a:ea typeface="+mn-ea"/>
                          <a:cs typeface="+mn-cs"/>
                        </a:rPr>
                        <a:t>Partner w community based programs and local governments to increase access and awareness</a:t>
                      </a:r>
                      <a:endParaRPr lang="en-US" sz="1600" dirty="0">
                        <a:solidFill>
                          <a:schemeClr val="bg1"/>
                        </a:solidFill>
                      </a:endParaRP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lang="en-US" sz="1600" dirty="0">
                          <a:solidFill>
                            <a:schemeClr val="bg1"/>
                          </a:solidFill>
                        </a:rPr>
                        <a:t>Coordinate, lead, and/or present at a community awareness or legislative event</a:t>
                      </a: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lang="en-US" altLang="en-US" sz="1600" dirty="0">
                          <a:solidFill>
                            <a:schemeClr val="bg1"/>
                          </a:solidFill>
                        </a:rPr>
                        <a:t>Develop an advocacy plan specifically related to role of OTA within occupational therapy practice</a:t>
                      </a:r>
                    </a:p>
                  </a:txBody>
                  <a:tcPr/>
                </a:tc>
                <a:extLst>
                  <a:ext uri="{0D108BD9-81ED-4DB2-BD59-A6C34878D82A}">
                    <a16:rowId xmlns:a16="http://schemas.microsoft.com/office/drawing/2014/main" val="260428288"/>
                  </a:ext>
                </a:extLst>
              </a:tr>
            </a:tbl>
          </a:graphicData>
        </a:graphic>
      </p:graphicFrame>
    </p:spTree>
    <p:extLst>
      <p:ext uri="{BB962C8B-B14F-4D97-AF65-F5344CB8AC3E}">
        <p14:creationId xmlns:p14="http://schemas.microsoft.com/office/powerpoint/2010/main" val="70608201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E08A9-56EE-2F4D-BAFB-373BC4DA1409}"/>
              </a:ext>
            </a:extLst>
          </p:cNvPr>
          <p:cNvSpPr>
            <a:spLocks noGrp="1"/>
          </p:cNvSpPr>
          <p:nvPr>
            <p:ph type="title"/>
          </p:nvPr>
        </p:nvSpPr>
        <p:spPr/>
        <p:txBody>
          <a:bodyPr>
            <a:normAutofit/>
          </a:bodyPr>
          <a:lstStyle/>
          <a:p>
            <a:r>
              <a:rPr lang="en-US" dirty="0"/>
              <a:t>D.1.7. Evaluation of Baccalaureate Project</a:t>
            </a:r>
          </a:p>
        </p:txBody>
      </p:sp>
      <p:sp>
        <p:nvSpPr>
          <p:cNvPr id="3" name="Content Placeholder 2">
            <a:extLst>
              <a:ext uri="{FF2B5EF4-FFF2-40B4-BE49-F238E27FC236}">
                <a16:creationId xmlns:a16="http://schemas.microsoft.com/office/drawing/2014/main" id="{DFEAF1A3-D9F7-2F42-80CF-5537E4BDDB9D}"/>
              </a:ext>
            </a:extLst>
          </p:cNvPr>
          <p:cNvSpPr>
            <a:spLocks noGrp="1"/>
          </p:cNvSpPr>
          <p:nvPr>
            <p:ph idx="1"/>
          </p:nvPr>
        </p:nvSpPr>
        <p:spPr>
          <a:xfrm>
            <a:off x="680321" y="2336873"/>
            <a:ext cx="9613861" cy="4002544"/>
          </a:xfrm>
        </p:spPr>
        <p:txBody>
          <a:bodyPr>
            <a:noAutofit/>
          </a:bodyPr>
          <a:lstStyle/>
          <a:p>
            <a:pPr marL="0" indent="0">
              <a:buNone/>
            </a:pPr>
            <a:r>
              <a:rPr lang="en-US" dirty="0"/>
              <a:t>The program will:</a:t>
            </a:r>
          </a:p>
          <a:p>
            <a:pPr marL="0" indent="0">
              <a:buNone/>
            </a:pPr>
            <a:endParaRPr lang="en-US" dirty="0"/>
          </a:p>
          <a:p>
            <a:pPr marL="0" indent="0">
              <a:buNone/>
            </a:pPr>
            <a:r>
              <a:rPr lang="en-US" dirty="0"/>
              <a:t>“Document a formal evaluation mechanism for objective assessment of the student’s performance during and at the completion of the baccalaureate project.”</a:t>
            </a:r>
          </a:p>
          <a:p>
            <a:pPr marL="0" indent="0">
              <a:buNone/>
            </a:pPr>
            <a:endParaRPr lang="en-US" dirty="0"/>
          </a:p>
          <a:p>
            <a:pPr marL="0" indent="0">
              <a:buNone/>
            </a:pPr>
            <a:endParaRPr lang="en-US" dirty="0"/>
          </a:p>
          <a:p>
            <a:pPr marL="0" indent="0">
              <a:buNone/>
            </a:pPr>
            <a:endParaRPr lang="en-US" dirty="0"/>
          </a:p>
          <a:p>
            <a:pPr marL="0" indent="0" algn="r">
              <a:buNone/>
            </a:pPr>
            <a:r>
              <a:rPr lang="en-US" dirty="0"/>
              <a:t>										</a:t>
            </a:r>
            <a:r>
              <a:rPr lang="en-US" sz="1800" dirty="0"/>
              <a:t>(AJOT, 2018)</a:t>
            </a:r>
          </a:p>
        </p:txBody>
      </p:sp>
    </p:spTree>
    <p:extLst>
      <p:ext uri="{BB962C8B-B14F-4D97-AF65-F5344CB8AC3E}">
        <p14:creationId xmlns:p14="http://schemas.microsoft.com/office/powerpoint/2010/main" val="33587120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330DF-85F5-1843-A687-A240F822BCA0}"/>
              </a:ext>
            </a:extLst>
          </p:cNvPr>
          <p:cNvSpPr>
            <a:spLocks noGrp="1"/>
          </p:cNvSpPr>
          <p:nvPr>
            <p:ph type="title"/>
          </p:nvPr>
        </p:nvSpPr>
        <p:spPr/>
        <p:txBody>
          <a:bodyPr>
            <a:normAutofit/>
          </a:bodyPr>
          <a:lstStyle/>
          <a:p>
            <a:r>
              <a:rPr lang="en-US" dirty="0"/>
              <a:t>D.1.7. Evaluation of Baccalaureate Project</a:t>
            </a:r>
          </a:p>
        </p:txBody>
      </p:sp>
      <p:sp>
        <p:nvSpPr>
          <p:cNvPr id="3" name="Content Placeholder 2">
            <a:extLst>
              <a:ext uri="{FF2B5EF4-FFF2-40B4-BE49-F238E27FC236}">
                <a16:creationId xmlns:a16="http://schemas.microsoft.com/office/drawing/2014/main" id="{74689AE1-B54B-A743-B4F2-4527EFFE36D7}"/>
              </a:ext>
            </a:extLst>
          </p:cNvPr>
          <p:cNvSpPr>
            <a:spLocks noGrp="1"/>
          </p:cNvSpPr>
          <p:nvPr>
            <p:ph idx="1"/>
          </p:nvPr>
        </p:nvSpPr>
        <p:spPr>
          <a:xfrm>
            <a:off x="680321" y="2353807"/>
            <a:ext cx="9613861" cy="3926678"/>
          </a:xfrm>
        </p:spPr>
        <p:txBody>
          <a:bodyPr>
            <a:normAutofit lnSpcReduction="10000"/>
          </a:bodyPr>
          <a:lstStyle/>
          <a:p>
            <a:pPr marL="0" indent="0">
              <a:buNone/>
            </a:pPr>
            <a:r>
              <a:rPr lang="en-US" altLang="en-US" sz="2800" dirty="0"/>
              <a:t>EVALUATION OF STUDENT PERFORMANCE</a:t>
            </a:r>
          </a:p>
          <a:p>
            <a:endParaRPr lang="en-US" altLang="en-US" dirty="0"/>
          </a:p>
          <a:p>
            <a:pPr lvl="1"/>
            <a:r>
              <a:rPr lang="en-US" altLang="en-US" sz="2200" dirty="0"/>
              <a:t>Continuous evaluation of learning and assessment of progress related to the project’s objectives is part of the learning process, not independent of the learning process.</a:t>
            </a:r>
          </a:p>
          <a:p>
            <a:pPr lvl="1"/>
            <a:endParaRPr lang="en-US" altLang="en-US" sz="2200" dirty="0"/>
          </a:p>
          <a:p>
            <a:pPr lvl="1"/>
            <a:r>
              <a:rPr lang="en-US" altLang="en-US" sz="2200" dirty="0"/>
              <a:t>Prioritize equity and transparency supported by clear alignment with learning outcomes and assessment criteria.</a:t>
            </a:r>
          </a:p>
          <a:p>
            <a:pPr lvl="1"/>
            <a:endParaRPr lang="en-US" altLang="en-US" sz="2200" dirty="0"/>
          </a:p>
          <a:p>
            <a:pPr lvl="1"/>
            <a:r>
              <a:rPr lang="en-US" altLang="en-US" sz="2200" dirty="0"/>
              <a:t>More than one evaluator and types of evaluation in order to increase consistency and equity  (faculty, peers, guests, attendees).</a:t>
            </a:r>
          </a:p>
          <a:p>
            <a:endParaRPr lang="en-US" dirty="0"/>
          </a:p>
        </p:txBody>
      </p:sp>
    </p:spTree>
    <p:extLst>
      <p:ext uri="{BB962C8B-B14F-4D97-AF65-F5344CB8AC3E}">
        <p14:creationId xmlns:p14="http://schemas.microsoft.com/office/powerpoint/2010/main" val="143004243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330DF-85F5-1843-A687-A240F822BCA0}"/>
              </a:ext>
            </a:extLst>
          </p:cNvPr>
          <p:cNvSpPr>
            <a:spLocks noGrp="1"/>
          </p:cNvSpPr>
          <p:nvPr>
            <p:ph type="title"/>
          </p:nvPr>
        </p:nvSpPr>
        <p:spPr/>
        <p:txBody>
          <a:bodyPr>
            <a:normAutofit/>
          </a:bodyPr>
          <a:lstStyle/>
          <a:p>
            <a:r>
              <a:rPr lang="en-US" dirty="0"/>
              <a:t>D.1.7. Evaluation of Baccalaureate Project</a:t>
            </a:r>
          </a:p>
        </p:txBody>
      </p:sp>
      <p:sp>
        <p:nvSpPr>
          <p:cNvPr id="3" name="Content Placeholder 2">
            <a:extLst>
              <a:ext uri="{FF2B5EF4-FFF2-40B4-BE49-F238E27FC236}">
                <a16:creationId xmlns:a16="http://schemas.microsoft.com/office/drawing/2014/main" id="{74689AE1-B54B-A743-B4F2-4527EFFE36D7}"/>
              </a:ext>
            </a:extLst>
          </p:cNvPr>
          <p:cNvSpPr>
            <a:spLocks noGrp="1"/>
          </p:cNvSpPr>
          <p:nvPr>
            <p:ph idx="1"/>
          </p:nvPr>
        </p:nvSpPr>
        <p:spPr>
          <a:xfrm>
            <a:off x="680321" y="2353806"/>
            <a:ext cx="11058598" cy="4504194"/>
          </a:xfrm>
        </p:spPr>
        <p:txBody>
          <a:bodyPr>
            <a:normAutofit/>
          </a:bodyPr>
          <a:lstStyle/>
          <a:p>
            <a:pPr marL="0" indent="0">
              <a:buNone/>
            </a:pPr>
            <a:r>
              <a:rPr lang="en-US" altLang="en-US" sz="2800" dirty="0"/>
              <a:t>EVALUATION OF STUDENT PERFORMANCE</a:t>
            </a:r>
          </a:p>
          <a:p>
            <a:endParaRPr lang="en-US" altLang="en-US" dirty="0"/>
          </a:p>
          <a:p>
            <a:pPr lvl="1"/>
            <a:r>
              <a:rPr lang="en-US" altLang="en-US" sz="2600" dirty="0"/>
              <a:t>May select a variety assessment tools but keep consistent for all projects</a:t>
            </a:r>
          </a:p>
          <a:p>
            <a:pPr lvl="2"/>
            <a:r>
              <a:rPr lang="en-US" altLang="en-US" sz="2400" dirty="0"/>
              <a:t>Self assessments (reflective work)</a:t>
            </a:r>
          </a:p>
          <a:p>
            <a:pPr lvl="2"/>
            <a:r>
              <a:rPr lang="en-US" altLang="en-US" sz="2400" dirty="0"/>
              <a:t>Written work criteria; quality and application of project</a:t>
            </a:r>
          </a:p>
          <a:p>
            <a:pPr lvl="2"/>
            <a:r>
              <a:rPr lang="en-US" altLang="en-US" sz="2400" dirty="0"/>
              <a:t>Student developed, based on individual project goal and  objectives </a:t>
            </a:r>
          </a:p>
          <a:p>
            <a:pPr lvl="2"/>
            <a:r>
              <a:rPr lang="en-US" altLang="en-US" sz="2400" dirty="0"/>
              <a:t>Group/peer evaluation; collaborative skills</a:t>
            </a:r>
          </a:p>
          <a:p>
            <a:pPr lvl="2"/>
            <a:r>
              <a:rPr lang="en-US" altLang="en-US" sz="2400" dirty="0"/>
              <a:t>Presentation criteria and delivery/discussion of outcomes</a:t>
            </a:r>
          </a:p>
          <a:p>
            <a:pPr lvl="2"/>
            <a:r>
              <a:rPr lang="en-US" altLang="en-US" sz="2400" dirty="0"/>
              <a:t>Engage the community partner to be part of the evaluation process</a:t>
            </a:r>
          </a:p>
          <a:p>
            <a:endParaRPr lang="en-US" dirty="0"/>
          </a:p>
        </p:txBody>
      </p:sp>
    </p:spTree>
    <p:extLst>
      <p:ext uri="{BB962C8B-B14F-4D97-AF65-F5344CB8AC3E}">
        <p14:creationId xmlns:p14="http://schemas.microsoft.com/office/powerpoint/2010/main" val="264691360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2A2CB-909C-4542-9B0E-1C8F41CBE07E}"/>
              </a:ext>
            </a:extLst>
          </p:cNvPr>
          <p:cNvSpPr>
            <a:spLocks noGrp="1"/>
          </p:cNvSpPr>
          <p:nvPr>
            <p:ph type="title"/>
          </p:nvPr>
        </p:nvSpPr>
        <p:spPr/>
        <p:txBody>
          <a:bodyPr>
            <a:normAutofit/>
          </a:bodyPr>
          <a:lstStyle/>
          <a:p>
            <a:r>
              <a:rPr lang="en-US" dirty="0"/>
              <a:t>D.1.8. Baccalaureate Project</a:t>
            </a:r>
          </a:p>
        </p:txBody>
      </p:sp>
      <p:sp>
        <p:nvSpPr>
          <p:cNvPr id="3" name="Content Placeholder 2">
            <a:extLst>
              <a:ext uri="{FF2B5EF4-FFF2-40B4-BE49-F238E27FC236}">
                <a16:creationId xmlns:a16="http://schemas.microsoft.com/office/drawing/2014/main" id="{1A12AB27-47EC-004E-8CE5-75EE772866E5}"/>
              </a:ext>
            </a:extLst>
          </p:cNvPr>
          <p:cNvSpPr>
            <a:spLocks noGrp="1"/>
          </p:cNvSpPr>
          <p:nvPr>
            <p:ph idx="1"/>
          </p:nvPr>
        </p:nvSpPr>
        <p:spPr/>
        <p:txBody>
          <a:bodyPr>
            <a:normAutofit/>
          </a:bodyPr>
          <a:lstStyle/>
          <a:p>
            <a:pPr marL="0" indent="0">
              <a:buNone/>
            </a:pPr>
            <a:r>
              <a:rPr lang="en-US" dirty="0"/>
              <a:t>The program will:</a:t>
            </a:r>
          </a:p>
          <a:p>
            <a:pPr marL="0" indent="0">
              <a:buNone/>
            </a:pPr>
            <a:endParaRPr lang="en-US" dirty="0"/>
          </a:p>
          <a:p>
            <a:pPr marL="0" indent="0">
              <a:buNone/>
            </a:pPr>
            <a:r>
              <a:rPr lang="en-US" dirty="0"/>
              <a:t>“Ensure completion and presentation of a report of the individual or group project demonstrating in-depth knowledge in the focused area of study.”</a:t>
            </a:r>
          </a:p>
          <a:p>
            <a:pPr marL="0" indent="0">
              <a:buNone/>
            </a:pPr>
            <a:endParaRPr lang="en-US" dirty="0"/>
          </a:p>
          <a:p>
            <a:pPr marL="0" indent="0">
              <a:buNone/>
            </a:pPr>
            <a:endParaRPr lang="en-US" dirty="0"/>
          </a:p>
          <a:p>
            <a:pPr marL="0" indent="0" algn="r">
              <a:buNone/>
            </a:pPr>
            <a:r>
              <a:rPr lang="en-US" dirty="0"/>
              <a:t>										</a:t>
            </a:r>
            <a:r>
              <a:rPr lang="en-US" sz="1800" dirty="0"/>
              <a:t>(AJOT, 2018)</a:t>
            </a:r>
          </a:p>
        </p:txBody>
      </p:sp>
    </p:spTree>
    <p:extLst>
      <p:ext uri="{BB962C8B-B14F-4D97-AF65-F5344CB8AC3E}">
        <p14:creationId xmlns:p14="http://schemas.microsoft.com/office/powerpoint/2010/main" val="17504377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Glossary Definition</a:t>
            </a:r>
          </a:p>
        </p:txBody>
      </p:sp>
      <p:sp>
        <p:nvSpPr>
          <p:cNvPr id="3" name="Content Placeholder 2"/>
          <p:cNvSpPr>
            <a:spLocks noGrp="1"/>
          </p:cNvSpPr>
          <p:nvPr>
            <p:ph idx="1"/>
          </p:nvPr>
        </p:nvSpPr>
        <p:spPr>
          <a:xfrm>
            <a:off x="0" y="2180496"/>
            <a:ext cx="12192000" cy="4677504"/>
          </a:xfrm>
          <a:noFill/>
        </p:spPr>
        <p:txBody>
          <a:bodyPr>
            <a:normAutofit/>
          </a:bodyPr>
          <a:lstStyle/>
          <a:p>
            <a:pPr marL="0" indent="0">
              <a:buNone/>
            </a:pPr>
            <a:r>
              <a:rPr lang="en-US" b="1" dirty="0"/>
              <a:t>Capstone Experience: </a:t>
            </a:r>
            <a:r>
              <a:rPr lang="en-US" dirty="0"/>
              <a:t>A 14-week full-time in-depth exposure in a concentrated area that may include on-site and off-site activities that meets developed goals/objectives of the doctoral capstone. </a:t>
            </a:r>
          </a:p>
          <a:p>
            <a:pPr marL="0" indent="0">
              <a:buNone/>
            </a:pPr>
            <a:endParaRPr lang="en-US" dirty="0"/>
          </a:p>
          <a:p>
            <a:pPr marL="0" indent="0">
              <a:buNone/>
            </a:pPr>
            <a:r>
              <a:rPr lang="en-US" b="1" dirty="0"/>
              <a:t>Capstone Project: </a:t>
            </a:r>
            <a:r>
              <a:rPr lang="en-US" dirty="0"/>
              <a:t>A project that is completed by a doctoral-level student that demonstrates the student’s ability to relate theory to practice and to synthesize in-depth knowledge in a practice area that relates to the capstone experience. </a:t>
            </a:r>
          </a:p>
          <a:p>
            <a:pPr marL="0" indent="0">
              <a:buNone/>
            </a:pPr>
            <a:endParaRPr lang="en-US" dirty="0"/>
          </a:p>
          <a:p>
            <a:pPr marL="0" indent="0">
              <a:buNone/>
            </a:pPr>
            <a:r>
              <a:rPr lang="en-US" dirty="0"/>
              <a:t>																								</a:t>
            </a:r>
            <a:r>
              <a:rPr lang="en-US" sz="1800" dirty="0"/>
              <a:t>(AJOT, 2018) </a:t>
            </a:r>
          </a:p>
        </p:txBody>
      </p:sp>
    </p:spTree>
    <p:extLst>
      <p:ext uri="{BB962C8B-B14F-4D97-AF65-F5344CB8AC3E}">
        <p14:creationId xmlns:p14="http://schemas.microsoft.com/office/powerpoint/2010/main" val="422332466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2A2CB-909C-4542-9B0E-1C8F41CBE07E}"/>
              </a:ext>
            </a:extLst>
          </p:cNvPr>
          <p:cNvSpPr>
            <a:spLocks noGrp="1"/>
          </p:cNvSpPr>
          <p:nvPr>
            <p:ph type="title"/>
          </p:nvPr>
        </p:nvSpPr>
        <p:spPr/>
        <p:txBody>
          <a:bodyPr>
            <a:normAutofit/>
          </a:bodyPr>
          <a:lstStyle/>
          <a:p>
            <a:r>
              <a:rPr lang="en-US" dirty="0"/>
              <a:t>D.1.8. Baccalaureate Project</a:t>
            </a:r>
          </a:p>
        </p:txBody>
      </p:sp>
      <p:sp>
        <p:nvSpPr>
          <p:cNvPr id="3" name="Content Placeholder 2">
            <a:extLst>
              <a:ext uri="{FF2B5EF4-FFF2-40B4-BE49-F238E27FC236}">
                <a16:creationId xmlns:a16="http://schemas.microsoft.com/office/drawing/2014/main" id="{1A12AB27-47EC-004E-8CE5-75EE772866E5}"/>
              </a:ext>
            </a:extLst>
          </p:cNvPr>
          <p:cNvSpPr>
            <a:spLocks noGrp="1"/>
          </p:cNvSpPr>
          <p:nvPr>
            <p:ph idx="1"/>
          </p:nvPr>
        </p:nvSpPr>
        <p:spPr>
          <a:xfrm>
            <a:off x="680320" y="2163878"/>
            <a:ext cx="9613861" cy="3599316"/>
          </a:xfrm>
        </p:spPr>
        <p:txBody>
          <a:bodyPr>
            <a:normAutofit fontScale="85000" lnSpcReduction="20000"/>
          </a:bodyPr>
          <a:lstStyle/>
          <a:p>
            <a:pPr marL="0" indent="0">
              <a:buNone/>
            </a:pPr>
            <a:r>
              <a:rPr lang="en-US" dirty="0"/>
              <a:t>ENSURING THE COMPLETION AND PRESENTATION</a:t>
            </a:r>
          </a:p>
          <a:p>
            <a:pPr marL="0" indent="0">
              <a:buNone/>
            </a:pPr>
            <a:endParaRPr lang="en-US" dirty="0"/>
          </a:p>
          <a:p>
            <a:r>
              <a:rPr lang="en-US" dirty="0"/>
              <a:t>Formalize the requirement for the completion and presentation of the baccalaureate project.</a:t>
            </a:r>
          </a:p>
          <a:p>
            <a:r>
              <a:rPr lang="en-US" dirty="0"/>
              <a:t>Can be achieved by documenting the  process, guidelines, and clear criteria for the project. </a:t>
            </a:r>
          </a:p>
          <a:p>
            <a:pPr marL="0" indent="0">
              <a:buNone/>
            </a:pPr>
            <a:endParaRPr lang="en-US" dirty="0"/>
          </a:p>
          <a:p>
            <a:pPr marL="0" indent="0">
              <a:buNone/>
            </a:pPr>
            <a:endParaRPr lang="en-US" dirty="0"/>
          </a:p>
          <a:p>
            <a:pPr marL="0" indent="0" algn="r">
              <a:buNone/>
            </a:pPr>
            <a:r>
              <a:rPr lang="en-US" dirty="0"/>
              <a:t>										</a:t>
            </a:r>
            <a:endParaRPr lang="en-US" sz="1800" dirty="0"/>
          </a:p>
        </p:txBody>
      </p:sp>
    </p:spTree>
    <p:extLst>
      <p:ext uri="{BB962C8B-B14F-4D97-AF65-F5344CB8AC3E}">
        <p14:creationId xmlns:p14="http://schemas.microsoft.com/office/powerpoint/2010/main" val="131443581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F52BA-1A6B-7240-BE99-DC27C375CF3C}"/>
              </a:ext>
            </a:extLst>
          </p:cNvPr>
          <p:cNvSpPr>
            <a:spLocks noGrp="1"/>
          </p:cNvSpPr>
          <p:nvPr>
            <p:ph type="title"/>
          </p:nvPr>
        </p:nvSpPr>
        <p:spPr/>
        <p:txBody>
          <a:bodyPr>
            <a:normAutofit/>
          </a:bodyPr>
          <a:lstStyle/>
          <a:p>
            <a:r>
              <a:rPr lang="en-US" dirty="0"/>
              <a:t>D.1.8. Baccalaureate Project </a:t>
            </a:r>
          </a:p>
        </p:txBody>
      </p:sp>
      <p:sp>
        <p:nvSpPr>
          <p:cNvPr id="3" name="Content Placeholder 2">
            <a:extLst>
              <a:ext uri="{FF2B5EF4-FFF2-40B4-BE49-F238E27FC236}">
                <a16:creationId xmlns:a16="http://schemas.microsoft.com/office/drawing/2014/main" id="{1464EB24-0F49-454B-8B61-08DB1EF88149}"/>
              </a:ext>
            </a:extLst>
          </p:cNvPr>
          <p:cNvSpPr>
            <a:spLocks noGrp="1"/>
          </p:cNvSpPr>
          <p:nvPr>
            <p:ph idx="1"/>
          </p:nvPr>
        </p:nvSpPr>
        <p:spPr>
          <a:xfrm>
            <a:off x="680321" y="2384999"/>
            <a:ext cx="9613861" cy="3991738"/>
          </a:xfrm>
        </p:spPr>
        <p:txBody>
          <a:bodyPr>
            <a:noAutofit/>
          </a:bodyPr>
          <a:lstStyle/>
          <a:p>
            <a:pPr marL="0" indent="0">
              <a:buNone/>
            </a:pPr>
            <a:r>
              <a:rPr lang="en-US" dirty="0"/>
              <a:t>PRESENTATION AND REPORT OF THE BACCALAUREATE PROJECT</a:t>
            </a:r>
          </a:p>
          <a:p>
            <a:pPr marL="0" indent="0">
              <a:buNone/>
            </a:pPr>
            <a:endParaRPr lang="en-US" dirty="0"/>
          </a:p>
          <a:p>
            <a:r>
              <a:rPr lang="en-US" sz="2000" dirty="0"/>
              <a:t>Information from the baccalaureate project report and experience/outcome</a:t>
            </a:r>
          </a:p>
          <a:p>
            <a:r>
              <a:rPr lang="en-US" sz="2000" dirty="0"/>
              <a:t>Department wide</a:t>
            </a:r>
          </a:p>
          <a:p>
            <a:r>
              <a:rPr lang="en-US" sz="2000" dirty="0"/>
              <a:t>Institution wide</a:t>
            </a:r>
          </a:p>
          <a:p>
            <a:r>
              <a:rPr lang="en-US" sz="2000" dirty="0"/>
              <a:t>National or local conference</a:t>
            </a:r>
          </a:p>
          <a:p>
            <a:r>
              <a:rPr lang="en-US" altLang="en-US" sz="2000" dirty="0"/>
              <a:t>“Three Minute Thesis”</a:t>
            </a:r>
          </a:p>
        </p:txBody>
      </p:sp>
    </p:spTree>
    <p:extLst>
      <p:ext uri="{BB962C8B-B14F-4D97-AF65-F5344CB8AC3E}">
        <p14:creationId xmlns:p14="http://schemas.microsoft.com/office/powerpoint/2010/main" val="254770747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a:xfrm>
            <a:off x="680321" y="2069432"/>
            <a:ext cx="9613861" cy="4403557"/>
          </a:xfrm>
        </p:spPr>
        <p:txBody>
          <a:bodyPr>
            <a:noAutofit/>
          </a:bodyPr>
          <a:lstStyle/>
          <a:p>
            <a:r>
              <a:rPr lang="en-US" dirty="0">
                <a:latin typeface="Calibri" pitchFamily="34" charset="0"/>
                <a:cs typeface="Calibri" pitchFamily="34" charset="0"/>
              </a:rPr>
              <a:t>The baccalaureate project is an opportunity to pioneer a new level of education and student learning for the occupational therapy assistant profession.</a:t>
            </a:r>
          </a:p>
          <a:p>
            <a:r>
              <a:rPr lang="en-US" dirty="0">
                <a:latin typeface="Calibri" pitchFamily="34" charset="0"/>
                <a:cs typeface="Calibri" pitchFamily="34" charset="0"/>
              </a:rPr>
              <a:t>The baccalaureate project is a major component of the Occupational Therapy Assistant, Baccalaureate Program and a valuable tool in the transformative learning process and in living out the curriculum and culture of a program and community. </a:t>
            </a:r>
          </a:p>
          <a:p>
            <a:r>
              <a:rPr lang="en-US" dirty="0">
                <a:latin typeface="Calibri" pitchFamily="34" charset="0"/>
                <a:cs typeface="Calibri" pitchFamily="34" charset="0"/>
              </a:rPr>
              <a:t>Though the baccalaureate project is new for OTA education, much of the development and related standards are familiar (curricular design, collaboration, evaluation, student presentation of work or experiences).</a:t>
            </a:r>
          </a:p>
          <a:p>
            <a:r>
              <a:rPr lang="en-US" dirty="0">
                <a:latin typeface="Calibri" pitchFamily="34" charset="0"/>
                <a:cs typeface="Calibri" pitchFamily="34" charset="0"/>
              </a:rPr>
              <a:t>The baccalaureate project offers exciting opportunities for OTA students to enter the profession with confidence, as a leader, and as a resource.</a:t>
            </a:r>
          </a:p>
          <a:p>
            <a:pPr marL="0" indent="0">
              <a:buNone/>
            </a:pPr>
            <a:endParaRPr lang="en-US" dirty="0"/>
          </a:p>
        </p:txBody>
      </p:sp>
      <p:sp>
        <p:nvSpPr>
          <p:cNvPr id="4" name="TextBox 3">
            <a:extLst>
              <a:ext uri="{FF2B5EF4-FFF2-40B4-BE49-F238E27FC236}">
                <a16:creationId xmlns:a16="http://schemas.microsoft.com/office/drawing/2014/main" id="{7B3DA9CD-9659-BA4C-B2C3-74C8A7C32D19}"/>
              </a:ext>
            </a:extLst>
          </p:cNvPr>
          <p:cNvSpPr txBox="1"/>
          <p:nvPr/>
        </p:nvSpPr>
        <p:spPr>
          <a:xfrm>
            <a:off x="-540327" y="-55418"/>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02791400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References</a:t>
            </a:r>
          </a:p>
        </p:txBody>
      </p:sp>
      <p:sp>
        <p:nvSpPr>
          <p:cNvPr id="3" name="Content Placeholder 2"/>
          <p:cNvSpPr>
            <a:spLocks noGrp="1"/>
          </p:cNvSpPr>
          <p:nvPr>
            <p:ph idx="1"/>
          </p:nvPr>
        </p:nvSpPr>
        <p:spPr/>
        <p:txBody>
          <a:bodyPr/>
          <a:lstStyle/>
          <a:p>
            <a:pPr marL="0" indent="0">
              <a:buNone/>
            </a:pPr>
            <a:r>
              <a:rPr lang="en-US" dirty="0"/>
              <a:t>American Journal of Occupational Therapy, November 2018, Vol. 72, </a:t>
            </a:r>
          </a:p>
          <a:p>
            <a:pPr marL="0" indent="0">
              <a:buNone/>
            </a:pPr>
            <a:r>
              <a:rPr lang="en-US" dirty="0"/>
              <a:t>	7212410005p1-7212410005p83. doi:10.5014/ajot.2018.72S217 </a:t>
            </a:r>
          </a:p>
          <a:p>
            <a:pPr marL="0" indent="0">
              <a:buNone/>
            </a:pPr>
            <a:r>
              <a:rPr lang="en-US" dirty="0"/>
              <a:t>Healey, M., </a:t>
            </a:r>
            <a:r>
              <a:rPr lang="en-US" dirty="0" err="1"/>
              <a:t>Lannin</a:t>
            </a:r>
            <a:r>
              <a:rPr lang="en-US" dirty="0"/>
              <a:t>, M., </a:t>
            </a:r>
            <a:r>
              <a:rPr lang="en-US" dirty="0" err="1"/>
              <a:t>Stibbe</a:t>
            </a:r>
            <a:r>
              <a:rPr lang="en-US" dirty="0"/>
              <a:t>, A., &amp; </a:t>
            </a:r>
            <a:r>
              <a:rPr lang="en-US" dirty="0" err="1"/>
              <a:t>Derounian</a:t>
            </a:r>
            <a:r>
              <a:rPr lang="en-US" dirty="0"/>
              <a:t>, J. (2013). 	Developing and Enhancing Undergraduate Final Year Projects 	and Dissertations. York: Higher Education Academy. </a:t>
            </a:r>
          </a:p>
          <a:p>
            <a:pPr marL="0" indent="0">
              <a:buNone/>
            </a:pPr>
            <a:r>
              <a:rPr lang="en-US" dirty="0"/>
              <a:t>National Survey of Student Engagement (NSSE). 2012. NSSE 2012             	U.S. Grand Means. Means and Standard Deviations by Major 	Category. January. pp 1-6.</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7274811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13994-AE7E-AF4D-8B10-1A0F6664A14D}"/>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8B3F0D47-254C-734E-A383-9D770EAFA978}"/>
              </a:ext>
            </a:extLst>
          </p:cNvPr>
          <p:cNvSpPr>
            <a:spLocks noGrp="1"/>
          </p:cNvSpPr>
          <p:nvPr>
            <p:ph idx="1"/>
          </p:nvPr>
        </p:nvSpPr>
        <p:spPr/>
        <p:txBody>
          <a:bodyPr/>
          <a:lstStyle/>
          <a:p>
            <a:pPr marL="0" indent="0">
              <a:buNone/>
            </a:pPr>
            <a:endParaRPr lang="en-US" dirty="0"/>
          </a:p>
          <a:p>
            <a:pPr marL="0" indent="0">
              <a:buNone/>
            </a:pPr>
            <a:endParaRPr lang="en-US" dirty="0"/>
          </a:p>
        </p:txBody>
      </p:sp>
    </p:spTree>
    <p:extLst>
      <p:ext uri="{BB962C8B-B14F-4D97-AF65-F5344CB8AC3E}">
        <p14:creationId xmlns:p14="http://schemas.microsoft.com/office/powerpoint/2010/main" val="17355216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7E03F-B441-1544-B472-2690D561DF85}"/>
              </a:ext>
            </a:extLst>
          </p:cNvPr>
          <p:cNvSpPr>
            <a:spLocks noGrp="1"/>
          </p:cNvSpPr>
          <p:nvPr>
            <p:ph type="title"/>
          </p:nvPr>
        </p:nvSpPr>
        <p:spPr/>
        <p:txBody>
          <a:bodyPr>
            <a:noAutofit/>
          </a:bodyPr>
          <a:lstStyle/>
          <a:p>
            <a:r>
              <a:rPr lang="en-US" dirty="0"/>
              <a:t>D.1.1. Doctoral Capstone Reflects Curriculum Design</a:t>
            </a:r>
          </a:p>
        </p:txBody>
      </p:sp>
      <p:sp>
        <p:nvSpPr>
          <p:cNvPr id="3" name="Content Placeholder 2">
            <a:extLst>
              <a:ext uri="{FF2B5EF4-FFF2-40B4-BE49-F238E27FC236}">
                <a16:creationId xmlns:a16="http://schemas.microsoft.com/office/drawing/2014/main" id="{C210D119-BE97-9343-817F-4D8997EA2C87}"/>
              </a:ext>
            </a:extLst>
          </p:cNvPr>
          <p:cNvSpPr>
            <a:spLocks noGrp="1"/>
          </p:cNvSpPr>
          <p:nvPr>
            <p:ph idx="1"/>
          </p:nvPr>
        </p:nvSpPr>
        <p:spPr/>
        <p:txBody>
          <a:bodyPr>
            <a:noAutofit/>
          </a:bodyPr>
          <a:lstStyle/>
          <a:p>
            <a:pPr marL="0" indent="0">
              <a:buNone/>
            </a:pPr>
            <a:r>
              <a:rPr lang="en-US" dirty="0"/>
              <a:t>The doctoral capstone coordinator will:</a:t>
            </a:r>
          </a:p>
          <a:p>
            <a:pPr marL="0" indent="0">
              <a:buNone/>
            </a:pPr>
            <a:endParaRPr lang="en-US" dirty="0"/>
          </a:p>
          <a:p>
            <a:pPr marL="0" indent="0">
              <a:buNone/>
            </a:pPr>
            <a:r>
              <a:rPr lang="en-US" dirty="0"/>
              <a:t>“Ensure that the doctoral capstone reflects the sequence and scope of content in the curriculum design so the doctoral capstone can allow for development of in-depth knowledge in the designated area of interest.”</a:t>
            </a:r>
          </a:p>
          <a:p>
            <a:pPr marL="0" indent="0">
              <a:buNone/>
            </a:pPr>
            <a:endParaRPr lang="en-US" dirty="0"/>
          </a:p>
          <a:p>
            <a:pPr marL="0" indent="0">
              <a:buNone/>
            </a:pPr>
            <a:endParaRPr lang="en-US" dirty="0"/>
          </a:p>
          <a:p>
            <a:pPr marL="0" indent="0">
              <a:buNone/>
            </a:pPr>
            <a:endParaRPr lang="en-US" dirty="0"/>
          </a:p>
          <a:p>
            <a:pPr marL="0" indent="0" algn="r">
              <a:buNone/>
            </a:pPr>
            <a:r>
              <a:rPr lang="en-US" dirty="0"/>
              <a:t>											</a:t>
            </a:r>
            <a:r>
              <a:rPr lang="en-US" sz="1600" dirty="0"/>
              <a:t>(AJOT, 2018)</a:t>
            </a:r>
          </a:p>
        </p:txBody>
      </p:sp>
    </p:spTree>
    <p:extLst>
      <p:ext uri="{BB962C8B-B14F-4D97-AF65-F5344CB8AC3E}">
        <p14:creationId xmlns:p14="http://schemas.microsoft.com/office/powerpoint/2010/main" val="11804408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D.1.1. Doctoral Capstone Reflects Curriculum Design</a:t>
            </a:r>
          </a:p>
        </p:txBody>
      </p:sp>
      <p:sp>
        <p:nvSpPr>
          <p:cNvPr id="3" name="Content Placeholder 2"/>
          <p:cNvSpPr>
            <a:spLocks noGrp="1"/>
          </p:cNvSpPr>
          <p:nvPr>
            <p:ph idx="1"/>
          </p:nvPr>
        </p:nvSpPr>
        <p:spPr/>
        <p:txBody>
          <a:bodyPr/>
          <a:lstStyle/>
          <a:p>
            <a:pPr marL="0" indent="0">
              <a:buNone/>
              <a:defRPr/>
            </a:pPr>
            <a:r>
              <a:rPr lang="en-US" b="1" dirty="0"/>
              <a:t>Integration of Capstone into the Overall Curriculum</a:t>
            </a:r>
          </a:p>
          <a:p>
            <a:pPr marL="0" indent="0">
              <a:buNone/>
              <a:defRPr/>
            </a:pPr>
            <a:endParaRPr lang="en-US" dirty="0"/>
          </a:p>
          <a:p>
            <a:pPr>
              <a:defRPr/>
            </a:pPr>
            <a:r>
              <a:rPr lang="en-US" dirty="0"/>
              <a:t>Not only temporal integration</a:t>
            </a:r>
          </a:p>
          <a:p>
            <a:pPr marL="0" indent="0">
              <a:buNone/>
              <a:defRPr/>
            </a:pPr>
            <a:endParaRPr lang="en-US" dirty="0"/>
          </a:p>
          <a:p>
            <a:pPr>
              <a:defRPr/>
            </a:pPr>
            <a:r>
              <a:rPr lang="en-US" dirty="0"/>
              <a:t>Also philosophical integration</a:t>
            </a:r>
          </a:p>
          <a:p>
            <a:pPr marL="0" indent="0">
              <a:buNone/>
            </a:pPr>
            <a:endParaRPr lang="en-US" dirty="0"/>
          </a:p>
        </p:txBody>
      </p:sp>
    </p:spTree>
    <p:extLst>
      <p:ext uri="{BB962C8B-B14F-4D97-AF65-F5344CB8AC3E}">
        <p14:creationId xmlns:p14="http://schemas.microsoft.com/office/powerpoint/2010/main" val="20447101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E61AC-E296-9741-91B5-6569CB32F3A4}"/>
              </a:ext>
            </a:extLst>
          </p:cNvPr>
          <p:cNvSpPr>
            <a:spLocks noGrp="1"/>
          </p:cNvSpPr>
          <p:nvPr>
            <p:ph type="title"/>
          </p:nvPr>
        </p:nvSpPr>
        <p:spPr/>
        <p:txBody>
          <a:bodyPr>
            <a:normAutofit/>
          </a:bodyPr>
          <a:lstStyle/>
          <a:p>
            <a:r>
              <a:rPr lang="en-US" dirty="0"/>
              <a:t>D.1.1. Doctoral Capstone Reflects Curriculum Design</a:t>
            </a:r>
          </a:p>
        </p:txBody>
      </p:sp>
      <p:sp>
        <p:nvSpPr>
          <p:cNvPr id="3" name="Content Placeholder 2">
            <a:extLst>
              <a:ext uri="{FF2B5EF4-FFF2-40B4-BE49-F238E27FC236}">
                <a16:creationId xmlns:a16="http://schemas.microsoft.com/office/drawing/2014/main" id="{EAED3FBD-E1E0-7D48-8C12-9740DE62DBE0}"/>
              </a:ext>
            </a:extLst>
          </p:cNvPr>
          <p:cNvSpPr>
            <a:spLocks noGrp="1"/>
          </p:cNvSpPr>
          <p:nvPr>
            <p:ph idx="1"/>
          </p:nvPr>
        </p:nvSpPr>
        <p:spPr/>
        <p:txBody>
          <a:bodyPr>
            <a:noAutofit/>
          </a:bodyPr>
          <a:lstStyle/>
          <a:p>
            <a:pPr marL="0" indent="0">
              <a:lnSpc>
                <a:spcPct val="70000"/>
              </a:lnSpc>
              <a:buNone/>
              <a:defRPr/>
            </a:pPr>
            <a:r>
              <a:rPr lang="en-US" b="1" dirty="0"/>
              <a:t>Build on Strengths of  Current OT Program</a:t>
            </a:r>
          </a:p>
          <a:p>
            <a:pPr marL="0" indent="0">
              <a:lnSpc>
                <a:spcPct val="70000"/>
              </a:lnSpc>
              <a:buNone/>
              <a:defRPr/>
            </a:pPr>
            <a:endParaRPr lang="en-US" dirty="0"/>
          </a:p>
          <a:p>
            <a:pPr lvl="1">
              <a:lnSpc>
                <a:spcPct val="70000"/>
              </a:lnSpc>
              <a:defRPr/>
            </a:pPr>
            <a:r>
              <a:rPr lang="en-US" sz="2400" dirty="0"/>
              <a:t>What are the curriculum themes? </a:t>
            </a:r>
          </a:p>
          <a:p>
            <a:pPr marL="457200" lvl="1" indent="0">
              <a:lnSpc>
                <a:spcPct val="70000"/>
              </a:lnSpc>
              <a:buNone/>
              <a:defRPr/>
            </a:pPr>
            <a:endParaRPr lang="en-US" sz="2400" dirty="0"/>
          </a:p>
          <a:p>
            <a:pPr lvl="1">
              <a:lnSpc>
                <a:spcPct val="70000"/>
              </a:lnSpc>
              <a:defRPr/>
            </a:pPr>
            <a:r>
              <a:rPr lang="en-US" sz="2400" dirty="0"/>
              <a:t>How is the curriculums’ practice courses organized?</a:t>
            </a:r>
          </a:p>
          <a:p>
            <a:pPr marL="457200" lvl="1" indent="0">
              <a:lnSpc>
                <a:spcPct val="70000"/>
              </a:lnSpc>
              <a:buNone/>
              <a:defRPr/>
            </a:pPr>
            <a:endParaRPr lang="en-US" sz="2400" dirty="0"/>
          </a:p>
          <a:p>
            <a:pPr lvl="1">
              <a:lnSpc>
                <a:spcPct val="70000"/>
              </a:lnSpc>
              <a:defRPr/>
            </a:pPr>
            <a:r>
              <a:rPr lang="en-US" sz="2400" dirty="0"/>
              <a:t>How is Level I FW connected to the courses?  </a:t>
            </a:r>
          </a:p>
          <a:p>
            <a:pPr marL="457200" lvl="1" indent="0">
              <a:lnSpc>
                <a:spcPct val="70000"/>
              </a:lnSpc>
              <a:buNone/>
              <a:defRPr/>
            </a:pPr>
            <a:endParaRPr lang="en-US" sz="2400" dirty="0"/>
          </a:p>
          <a:p>
            <a:pPr lvl="1">
              <a:lnSpc>
                <a:spcPct val="70000"/>
              </a:lnSpc>
              <a:defRPr/>
            </a:pPr>
            <a:r>
              <a:rPr lang="en-US" sz="2400" dirty="0"/>
              <a:t>What are faculty characteristics?  Strengths?</a:t>
            </a:r>
          </a:p>
          <a:p>
            <a:pPr marL="457200" lvl="1" indent="0">
              <a:lnSpc>
                <a:spcPct val="70000"/>
              </a:lnSpc>
              <a:buNone/>
              <a:defRPr/>
            </a:pPr>
            <a:endParaRPr lang="en-US" sz="2400" dirty="0"/>
          </a:p>
          <a:p>
            <a:pPr lvl="1">
              <a:lnSpc>
                <a:spcPct val="70000"/>
              </a:lnSpc>
              <a:defRPr/>
            </a:pPr>
            <a:r>
              <a:rPr lang="en-US" sz="2400" dirty="0"/>
              <a:t>What administrative support exists? Strengths? </a:t>
            </a:r>
          </a:p>
          <a:p>
            <a:pPr marL="457200" lvl="1" indent="0">
              <a:lnSpc>
                <a:spcPct val="70000"/>
              </a:lnSpc>
              <a:buNone/>
              <a:defRPr/>
            </a:pPr>
            <a:endParaRPr lang="en-US" sz="2400" dirty="0"/>
          </a:p>
          <a:p>
            <a:pPr lvl="1">
              <a:lnSpc>
                <a:spcPct val="70000"/>
              </a:lnSpc>
              <a:defRPr/>
            </a:pPr>
            <a:r>
              <a:rPr lang="en-US" sz="2400" dirty="0"/>
              <a:t>What type of community support exists? Strengths?</a:t>
            </a:r>
          </a:p>
          <a:p>
            <a:pPr>
              <a:lnSpc>
                <a:spcPct val="70000"/>
              </a:lnSpc>
            </a:pPr>
            <a:endParaRPr lang="en-US" dirty="0"/>
          </a:p>
        </p:txBody>
      </p:sp>
    </p:spTree>
    <p:extLst>
      <p:ext uri="{BB962C8B-B14F-4D97-AF65-F5344CB8AC3E}">
        <p14:creationId xmlns:p14="http://schemas.microsoft.com/office/powerpoint/2010/main" val="1503326112"/>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6387</TotalTime>
  <Words>8885</Words>
  <Application>Microsoft Office PowerPoint</Application>
  <PresentationFormat>Widescreen</PresentationFormat>
  <Paragraphs>953</Paragraphs>
  <Slides>64</Slides>
  <Notes>64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64</vt:i4>
      </vt:variant>
    </vt:vector>
  </HeadingPairs>
  <TitlesOfParts>
    <vt:vector size="72" baseType="lpstr">
      <vt:lpstr>ＭＳ Ｐゴシック</vt:lpstr>
      <vt:lpstr>Arial</vt:lpstr>
      <vt:lpstr>Calibri</vt:lpstr>
      <vt:lpstr>Franklin Gothic Book</vt:lpstr>
      <vt:lpstr>Trebuchet MS</vt:lpstr>
      <vt:lpstr>Wingdings</vt:lpstr>
      <vt:lpstr>游ゴシック</vt:lpstr>
      <vt:lpstr>Berlin</vt:lpstr>
      <vt:lpstr>A Culmination of Learning: Designing the Doctoral Capstone &amp; Baccalaureate Project</vt:lpstr>
      <vt:lpstr>Schedule of Presentation</vt:lpstr>
      <vt:lpstr>Doctoral Capstone</vt:lpstr>
      <vt:lpstr>Objectives</vt:lpstr>
      <vt:lpstr>  D.1.0. DOCTORAL CAPSTONE  </vt:lpstr>
      <vt:lpstr>Glossary Definition</vt:lpstr>
      <vt:lpstr>D.1.1. Doctoral Capstone Reflects Curriculum Design</vt:lpstr>
      <vt:lpstr>D.1.1. Doctoral Capstone Reflects Curriculum Design</vt:lpstr>
      <vt:lpstr>D.1.1. Doctoral Capstone Reflects Curriculum Design</vt:lpstr>
      <vt:lpstr>D.1.2. Design of Doctoral Capstone</vt:lpstr>
      <vt:lpstr>D.1.2. Design of Doctoral Capstone</vt:lpstr>
      <vt:lpstr>D.1.2. Design of Doctoral Capstone</vt:lpstr>
      <vt:lpstr>D.1.2. Design of Doctoral Capstone</vt:lpstr>
      <vt:lpstr>Comparison of Level II Fieldwork &amp; Doctoral Capstone</vt:lpstr>
      <vt:lpstr>D.1.3. Preparation for Doctoral Capstone Project</vt:lpstr>
      <vt:lpstr>D.1.3. Preparation for Doctoral Capstone Project</vt:lpstr>
      <vt:lpstr>PowerPoint Presentation</vt:lpstr>
      <vt:lpstr>PowerPoint Presentation</vt:lpstr>
      <vt:lpstr>D.1.4. MOUs for Doctoral Capstone Experience</vt:lpstr>
      <vt:lpstr>D.1.5. Length of Doctoral Capstone Experience</vt:lpstr>
      <vt:lpstr>D.1.5. Length of Doctoral Capstone Experience</vt:lpstr>
      <vt:lpstr>D.1.5. Length of Doctoral Capstone Experience</vt:lpstr>
      <vt:lpstr>PowerPoint Presentation</vt:lpstr>
      <vt:lpstr>PowerPoint Presentation</vt:lpstr>
      <vt:lpstr>D.1.6. Mentor for Doctoral Capstone</vt:lpstr>
      <vt:lpstr>D.1.6. Mentor for Doctoral Capstone (Example)</vt:lpstr>
      <vt:lpstr>D.1.7. Evaluation of Doctoral Capstone Experiences</vt:lpstr>
      <vt:lpstr>D.1.7. Evaluation of Doctoral Capstone Experiences</vt:lpstr>
      <vt:lpstr>D.1.7. Evaluation of Doctoral Capstone Experiences (Example)</vt:lpstr>
      <vt:lpstr>D.1.8. Doctoral Capstone Project</vt:lpstr>
      <vt:lpstr>D.1.8. Doctoral Capstone Project (Examples)</vt:lpstr>
      <vt:lpstr>D.1.8. Doctoral Capstone Project</vt:lpstr>
      <vt:lpstr>PowerPoint Presentation</vt:lpstr>
      <vt:lpstr>Summary</vt:lpstr>
      <vt:lpstr>References</vt:lpstr>
      <vt:lpstr>Questions</vt:lpstr>
      <vt:lpstr>Baccalaureate Project</vt:lpstr>
      <vt:lpstr>Objectives</vt:lpstr>
      <vt:lpstr>  D.1.0. BACCALAUREATE PROJECT  </vt:lpstr>
      <vt:lpstr>  D.1.0. BACCALAUREATE PROJECT  </vt:lpstr>
      <vt:lpstr>Glossary Definition</vt:lpstr>
      <vt:lpstr>Understanding the Baccalaureate Project</vt:lpstr>
      <vt:lpstr>Understanding the Baccalaureate Project</vt:lpstr>
      <vt:lpstr>Understanding the Baccalaureate Project</vt:lpstr>
      <vt:lpstr>Understanding the Baccalaureate Project</vt:lpstr>
      <vt:lpstr>D.1.1. Baccalaureate Project Reflects Curriculum Design</vt:lpstr>
      <vt:lpstr>D.1.1. Baccalaureate Project Reflects Curriculum Design</vt:lpstr>
      <vt:lpstr>D.1.1. Baccalaureate Project Reflects Curriculum Design</vt:lpstr>
      <vt:lpstr>D.1.1. Baccalaureate Project Reflects Curriculum Design</vt:lpstr>
      <vt:lpstr>D.1.2. Design of Baccalaureate Project</vt:lpstr>
      <vt:lpstr>D.1.2. Design of Baccalaureate Project</vt:lpstr>
      <vt:lpstr>D.1.2. Design of Baccalaureate Project</vt:lpstr>
      <vt:lpstr>D.1.2. Design of Baccalaureate Project</vt:lpstr>
      <vt:lpstr>D.1.2. Design of Baccalaureate Project</vt:lpstr>
      <vt:lpstr>PowerPoint Presentation</vt:lpstr>
      <vt:lpstr>D.1.7. Evaluation of Baccalaureate Project</vt:lpstr>
      <vt:lpstr>D.1.7. Evaluation of Baccalaureate Project</vt:lpstr>
      <vt:lpstr>D.1.7. Evaluation of Baccalaureate Project</vt:lpstr>
      <vt:lpstr>D.1.8. Baccalaureate Project</vt:lpstr>
      <vt:lpstr>D.1.8. Baccalaureate Project</vt:lpstr>
      <vt:lpstr>D.1.8. Baccalaureate Project </vt:lpstr>
      <vt:lpstr>Summary</vt:lpstr>
      <vt:lpstr>References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Occupational Therapy Doctoral Capstone</dc:title>
  <dc:creator>Beth Ann Kneisley</dc:creator>
  <cp:lastModifiedBy>Sabrina Salvant</cp:lastModifiedBy>
  <cp:revision>272</cp:revision>
  <cp:lastPrinted>2019-02-21T05:02:41Z</cp:lastPrinted>
  <dcterms:created xsi:type="dcterms:W3CDTF">2018-12-02T18:01:24Z</dcterms:created>
  <dcterms:modified xsi:type="dcterms:W3CDTF">2019-05-04T00:34:47Z</dcterms:modified>
</cp:coreProperties>
</file>